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Layouts/slideLayout59.xml" ContentType="application/vnd.openxmlformats-officedocument.presentationml.slideLayout+xml"/>
  <Override PartName="/ppt/slideLayouts/slideLayout16.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57.xml" ContentType="application/vnd.openxmlformats-officedocument.presentationml.slideLayout+xml"/>
  <Override PartName="/ppt/slideLayouts/slideLayout14.xml" ContentType="application/vnd.openxmlformats-officedocument.presentationml.slideLayout+xml"/>
  <Override PartName="/ppt/slideLayouts/slideLayout49.xml" ContentType="application/vnd.openxmlformats-officedocument.presentationml.slideLayout+xml"/>
  <Override PartName="/ppt/slideLayouts/slideLayout48.xml" ContentType="application/vnd.openxmlformats-officedocument.presentationml.slideLayout+xml"/>
  <Override PartName="/ppt/slideLayouts/slideLayout47.xml" ContentType="application/vnd.openxmlformats-officedocument.presentationml.slideLayout+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39.xml" ContentType="application/vnd.openxmlformats-officedocument.presentationml.slideLayout+xml"/>
  <Override PartName="/ppt/slideLayouts/slideLayout3.xml" ContentType="application/vnd.openxmlformats-officedocument.presentationml.slideLayout+xml"/>
  <Override PartName="/ppt/slideLayouts/slideLayout9.xml" ContentType="application/vnd.openxmlformats-officedocument.presentationml.slideLayout+xml"/>
  <Override PartName="/ppt/slideLayouts/slideLayout22.xml" ContentType="application/vnd.openxmlformats-officedocument.presentationml.slideLayout+xml"/>
  <Override PartName="/ppt/slideLayouts/slideLayout65.xml" ContentType="application/vnd.openxmlformats-officedocument.presentationml.slideLayout+xml"/>
  <Override PartName="/ppt/slideLayouts/slideLayout40.xml" ContentType="application/vnd.openxmlformats-officedocument.presentationml.slideLayout+xml"/>
  <Override PartName="/ppt/slideLayouts/slideLayout23.xml" ContentType="application/vnd.openxmlformats-officedocument.presentationml.slideLayout+xml"/>
  <Override PartName="/ppt/slideLayouts/slideLayout66.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ppt/slideLayouts/slideLayout24.xml" ContentType="application/vnd.openxmlformats-officedocument.presentationml.slideLayout+xml"/>
  <Override PartName="/ppt/slideLayouts/slideLayout67.xml" ContentType="application/vnd.openxmlformats-officedocument.presentationml.slideLayout+xml"/>
  <Override PartName="/ppt/slideLayouts/slideLayout33.xml" ContentType="application/vnd.openxmlformats-officedocument.presentationml.slideLayout+xml"/>
  <Override PartName="/ppt/slideLayouts/slideLayout50.xml" ContentType="application/vnd.openxmlformats-officedocument.presentationml.slideLayout+xml"/>
  <Override PartName="/ppt/slideLayouts/slideLayout17.xml" ContentType="application/vnd.openxmlformats-officedocument.presentationml.slideLayout+xml"/>
  <Override PartName="/ppt/slideLayouts/slideLayout34.xml" ContentType="application/vnd.openxmlformats-officedocument.presentationml.slideLayout+xml"/>
  <Override PartName="/ppt/slideLayouts/slideLayout51.xml" ContentType="application/vnd.openxmlformats-officedocument.presentationml.slideLayout+xml"/>
  <Override PartName="/ppt/slideLayouts/slideLayout42.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70.xml" ContentType="application/vnd.openxmlformats-officedocument.presentationml.slideLayout+xml"/>
  <Override PartName="/ppt/slideLayouts/slideLayout19.xml" ContentType="application/vnd.openxmlformats-officedocument.presentationml.slideLayout+xml"/>
  <Override PartName="/ppt/slideLayouts/slideLayout36.xml" ContentType="application/vnd.openxmlformats-officedocument.presentationml.slideLayout+xml"/>
  <Override PartName="/ppt/slideLayouts/slideLayout62.xml" ContentType="application/vnd.openxmlformats-officedocument.presentationml.slideLayout+xml"/>
  <Override PartName="/ppt/slideLayouts/slideLayout28.xml" ContentType="application/vnd.openxmlformats-officedocument.presentationml.slideLayout+xml"/>
  <Override PartName="/ppt/slideLayouts/slideLayout45.xml" ContentType="application/vnd.openxmlformats-officedocument.presentationml.slideLayout+xml"/>
  <Override PartName="/ppt/slideLayouts/slideLayout61.xml" ContentType="application/vnd.openxmlformats-officedocument.presentationml.slideLayout+xml"/>
  <Override PartName="/ppt/slideLayouts/slideLayout27.xml" ContentType="application/vnd.openxmlformats-officedocument.presentationml.slideLayout+xml"/>
  <Override PartName="/ppt/slideLayouts/slideLayout44.xml" ContentType="application/vnd.openxmlformats-officedocument.presentationml.slideLayout+xml"/>
  <Override PartName="/ppt/slideLayouts/slideLayout18.xml" ContentType="application/vnd.openxmlformats-officedocument.presentationml.slideLayout+xml"/>
  <Override PartName="/ppt/slideLayouts/slideLayout35.xml" ContentType="application/vnd.openxmlformats-officedocument.presentationml.slideLayout+xml"/>
  <Override PartName="/ppt/slideLayouts/slideLayout52.xml" ContentType="application/vnd.openxmlformats-officedocument.presentationml.slideLayout+xml"/>
  <Override PartName="/ppt/slideLayouts/slideLayout69.xml" ContentType="application/vnd.openxmlformats-officedocument.presentationml.slideLayout+xml"/>
  <Override PartName="/ppt/slideLayouts/slideLayout26.xml" ContentType="application/vnd.openxmlformats-officedocument.presentationml.slideLayout+xml"/>
  <Override PartName="/ppt/slideLayouts/slideLayout43.xml" ContentType="application/vnd.openxmlformats-officedocument.presentationml.slideLayout+xml"/>
  <Override PartName="/ppt/slideLayouts/slideLayout60.xml" ContentType="application/vnd.openxmlformats-officedocument.presentationml.slideLayout+xml"/>
  <Override PartName="/ppt/slideLayouts/_rels/slideLayout12.xml.rels" ContentType="application/vnd.openxmlformats-package.relationships+xml"/>
  <Override PartName="/ppt/slideLayouts/_rels/slideLayout55.xml.rels" ContentType="application/vnd.openxmlformats-package.relationships+xml"/>
  <Override PartName="/ppt/slideLayouts/_rels/slideLayout11.xml.rels" ContentType="application/vnd.openxmlformats-package.relationships+xml"/>
  <Override PartName="/ppt/slideLayouts/_rels/slideLayout54.xml.rels" ContentType="application/vnd.openxmlformats-package.relationships+xml"/>
  <Override PartName="/ppt/slideLayouts/_rels/slideLayout30.xml.rels" ContentType="application/vnd.openxmlformats-package.relationships+xml"/>
  <Override PartName="/ppt/slideLayouts/_rels/slideLayout10.xml.rels" ContentType="application/vnd.openxmlformats-package.relationships+xml"/>
  <Override PartName="/ppt/slideLayouts/_rels/slideLayout53.xml.rels" ContentType="application/vnd.openxmlformats-package.relationships+xml"/>
  <Override PartName="/ppt/slideLayouts/_rels/slideLayout21.xml.rels" ContentType="application/vnd.openxmlformats-package.relationships+xml"/>
  <Override PartName="/ppt/slideLayouts/_rels/slideLayout64.xml.rels" ContentType="application/vnd.openxmlformats-package.relationships+xml"/>
  <Override PartName="/ppt/slideLayouts/_rels/slideLayout1.xml.rels" ContentType="application/vnd.openxmlformats-package.relationships+xml"/>
  <Override PartName="/ppt/slideLayouts/_rels/slideLayout8.xml.rels" ContentType="application/vnd.openxmlformats-package.relationships+xml"/>
  <Override PartName="/ppt/slideLayouts/_rels/slideLayout20.xml.rels" ContentType="application/vnd.openxmlformats-package.relationships+xml"/>
  <Override PartName="/ppt/slideLayouts/_rels/slideLayout63.xml.rels" ContentType="application/vnd.openxmlformats-package.relationships+xml"/>
  <Override PartName="/ppt/slideLayouts/_rels/slideLayout51.xml.rels" ContentType="application/vnd.openxmlformats-package.relationships+xml"/>
  <Override PartName="/ppt/slideLayouts/_rels/slideLayout34.xml.rels" ContentType="application/vnd.openxmlformats-package.relationships+xml"/>
  <Override PartName="/ppt/slideLayouts/_rels/slideLayout17.xml.rels" ContentType="application/vnd.openxmlformats-package.relationships+xml"/>
  <Override PartName="/ppt/slideLayouts/_rels/slideLayout50.xml.rels" ContentType="application/vnd.openxmlformats-package.relationships+xml"/>
  <Override PartName="/ppt/slideLayouts/_rels/slideLayout33.xml.rels" ContentType="application/vnd.openxmlformats-package.relationships+xml"/>
  <Override PartName="/ppt/slideLayouts/_rels/slideLayout41.xml.rels" ContentType="application/vnd.openxmlformats-package.relationships+xml"/>
  <Override PartName="/ppt/slideLayouts/_rels/slideLayout2.xml.rels" ContentType="application/vnd.openxmlformats-package.relationships+xml"/>
  <Override PartName="/ppt/slideLayouts/_rels/slideLayout48.xml.rels" ContentType="application/vnd.openxmlformats-package.relationships+xml"/>
  <Override PartName="/ppt/slideLayouts/_rels/slideLayout24.xml.rels" ContentType="application/vnd.openxmlformats-package.relationships+xml"/>
  <Override PartName="/ppt/slideLayouts/_rels/slideLayout67.xml.rels" ContentType="application/vnd.openxmlformats-package.relationships+xml"/>
  <Override PartName="/ppt/slideLayouts/_rels/slideLayout4.xml.rels" ContentType="application/vnd.openxmlformats-package.relationships+xml"/>
  <Override PartName="/ppt/slideLayouts/_rels/slideLayout16.xml.rels" ContentType="application/vnd.openxmlformats-package.relationships+xml"/>
  <Override PartName="/ppt/slideLayouts/_rels/slideLayout59.xml.rels" ContentType="application/vnd.openxmlformats-package.relationships+xml"/>
  <Override PartName="/ppt/slideLayouts/_rels/slideLayout32.xml.rels" ContentType="application/vnd.openxmlformats-package.relationships+xml"/>
  <Override PartName="/ppt/slideLayouts/_rels/slideLayout40.xml.rels" ContentType="application/vnd.openxmlformats-package.relationships+xml"/>
  <Override PartName="/ppt/slideLayouts/_rels/slideLayout23.xml.rels" ContentType="application/vnd.openxmlformats-package.relationships+xml"/>
  <Override PartName="/ppt/slideLayouts/_rels/slideLayout66.xml.rels" ContentType="application/vnd.openxmlformats-package.relationships+xml"/>
  <Override PartName="/ppt/slideLayouts/_rels/slideLayout49.xml.rels" ContentType="application/vnd.openxmlformats-package.relationships+xml"/>
  <Override PartName="/ppt/slideLayouts/_rels/slideLayout3.xml.rels" ContentType="application/vnd.openxmlformats-package.relationships+xml"/>
  <Override PartName="/ppt/slideLayouts/_rels/slideLayout15.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22.xml.rels" ContentType="application/vnd.openxmlformats-package.relationships+xml"/>
  <Override PartName="/ppt/slideLayouts/_rels/slideLayout31.xml.rels" ContentType="application/vnd.openxmlformats-package.relationships+xml"/>
  <Override PartName="/ppt/slideLayouts/_rels/slideLayout14.xml.rels" ContentType="application/vnd.openxmlformats-package.relationships+xml"/>
  <Override PartName="/ppt/slideLayouts/_rels/slideLayout57.xml.rels" ContentType="application/vnd.openxmlformats-package.relationships+xml"/>
  <Override PartName="/ppt/slideLayouts/_rels/slideLayout39.xml.rels" ContentType="application/vnd.openxmlformats-package.relationships+xml"/>
  <Override PartName="/ppt/slideLayouts/_rels/slideLayout13.xml.rels" ContentType="application/vnd.openxmlformats-package.relationships+xml"/>
  <Override PartName="/ppt/slideLayouts/_rels/slideLayout56.xml.rels" ContentType="application/vnd.openxmlformats-package.relationships+xml"/>
  <Override PartName="/ppt/slideLayouts/_rels/slideLayout47.xml.rels" ContentType="application/vnd.openxmlformats-package.relationships+xml"/>
  <Override PartName="/ppt/slideLayouts/_rels/slideLayout42.xml.rels" ContentType="application/vnd.openxmlformats-package.relationships+xml"/>
  <Override PartName="/ppt/slideLayouts/_rels/slideLayout72.xml.rels" ContentType="application/vnd.openxmlformats-package.relationships+xml"/>
  <Override PartName="/ppt/slideLayouts/_rels/slideLayout38.xml.rels" ContentType="application/vnd.openxmlformats-package.relationships+xml"/>
  <Override PartName="/ppt/slideLayouts/_rels/slideLayout71.xml.rels" ContentType="application/vnd.openxmlformats-package.relationships+xml"/>
  <Override PartName="/ppt/slideLayouts/_rels/slideLayout37.xml.rels" ContentType="application/vnd.openxmlformats-package.relationships+xml"/>
  <Override PartName="/ppt/slideLayouts/_rels/slideLayout70.xml.rels" ContentType="application/vnd.openxmlformats-package.relationships+xml"/>
  <Override PartName="/ppt/slideLayouts/_rels/slideLayout19.xml.rels" ContentType="application/vnd.openxmlformats-package.relationships+xml"/>
  <Override PartName="/ppt/slideLayouts/_rels/slideLayout36.xml.rels" ContentType="application/vnd.openxmlformats-package.relationships+xml"/>
  <Override PartName="/ppt/slideLayouts/_rels/slideLayout62.xml.rels" ContentType="application/vnd.openxmlformats-package.relationships+xml"/>
  <Override PartName="/ppt/slideLayouts/_rels/slideLayout28.xml.rels" ContentType="application/vnd.openxmlformats-package.relationships+xml"/>
  <Override PartName="/ppt/slideLayouts/_rels/slideLayout45.xml.rels" ContentType="application/vnd.openxmlformats-package.relationships+xml"/>
  <Override PartName="/ppt/slideLayouts/_rels/slideLayout61.xml.rels" ContentType="application/vnd.openxmlformats-package.relationships+xml"/>
  <Override PartName="/ppt/slideLayouts/_rels/slideLayout27.xml.rels" ContentType="application/vnd.openxmlformats-package.relationships+xml"/>
  <Override PartName="/ppt/slideLayouts/_rels/slideLayout44.xml.rels" ContentType="application/vnd.openxmlformats-package.relationships+xml"/>
  <Override PartName="/ppt/slideLayouts/_rels/slideLayout6.xml.rels" ContentType="application/vnd.openxmlformats-package.relationships+xml"/>
  <Override PartName="/ppt/slideLayouts/_rels/slideLayout18.xml.rels" ContentType="application/vnd.openxmlformats-package.relationships+xml"/>
  <Override PartName="/ppt/slideLayouts/_rels/slideLayout35.xml.rels" ContentType="application/vnd.openxmlformats-package.relationships+xml"/>
  <Override PartName="/ppt/slideLayouts/_rels/slideLayout52.xml.rels" ContentType="application/vnd.openxmlformats-package.relationships+xml"/>
  <Override PartName="/ppt/slideLayouts/_rels/slideLayout69.xml.rels" ContentType="application/vnd.openxmlformats-package.relationships+xml"/>
  <Override PartName="/ppt/slideLayouts/_rels/slideLayout26.xml.rels" ContentType="application/vnd.openxmlformats-package.relationships+xml"/>
  <Override PartName="/ppt/slideLayouts/_rels/slideLayout43.xml.rels" ContentType="application/vnd.openxmlformats-package.relationships+xml"/>
  <Override PartName="/ppt/slideLayouts/_rels/slideLayout60.xml.rels" ContentType="application/vnd.openxmlformats-package.relationships+xml"/>
  <Override PartName="/ppt/slideLayouts/_rels/slideLayout25.xml.rels" ContentType="application/vnd.openxmlformats-package.relationships+xml"/>
  <Override PartName="/ppt/slideLayouts/_rels/slideLayout68.xml.rels" ContentType="application/vnd.openxmlformats-package.relationships+xml"/>
  <Override PartName="/ppt/slideLayouts/_rels/slideLayout5.xml.rels" ContentType="application/vnd.openxmlformats-package.relationships+xml"/>
  <Override PartName="/ppt/slideLayouts/_rels/slideLayout9.xml.rels" ContentType="application/vnd.openxmlformats-package.relationships+xml"/>
  <Override PartName="/ppt/slideLayouts/_rels/slideLayout29.xml.rels" ContentType="application/vnd.openxmlformats-package.relationships+xml"/>
  <Override PartName="/ppt/slideLayouts/_rels/slideLayout46.xml.rels" ContentType="application/vnd.openxmlformats-package.relationships+xml"/>
  <Override PartName="/ppt/slideLayouts/_rels/slideLayout7.xml.rels" ContentType="application/vnd.openxmlformats-package.relationships+xml"/>
  <Override PartName="/ppt/slideLayouts/slideLayout25.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29.xml" ContentType="application/vnd.openxmlformats-officedocument.presentationml.slideLayout+xml"/>
  <Override PartName="/ppt/slideLayouts/slideLayout46.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63.xml" ContentType="application/vnd.openxmlformats-officedocument.presentationml.slideLayout+xml"/>
  <Override PartName="/ppt/slideLayouts/slideLayout20.xml" ContentType="application/vnd.openxmlformats-officedocument.presentationml.slideLayout+xml"/>
  <Override PartName="/ppt/slideLayouts/slideLayout8.xml" ContentType="application/vnd.openxmlformats-officedocument.presentationml.slideLayout+xml"/>
  <Override PartName="/ppt/slideLayouts/slideLayout21.xml" ContentType="application/vnd.openxmlformats-officedocument.presentationml.slideLayout+xml"/>
  <Override PartName="/ppt/slideLayouts/slideLayout64.xml" ContentType="application/vnd.openxmlformats-officedocument.presentationml.slideLayout+xml"/>
  <Override PartName="/ppt/slideLayouts/slideLayout53.xml" ContentType="application/vnd.openxmlformats-officedocument.presentationml.slideLayout+xml"/>
  <Override PartName="/ppt/slideLayouts/slideLayout10.xml" ContentType="application/vnd.openxmlformats-officedocument.presentationml.slideLayout+xml"/>
  <Override PartName="/ppt/slideLayouts/slideLayout30.xml" ContentType="application/vnd.openxmlformats-officedocument.presentationml.slideLayout+xml"/>
  <Override PartName="/ppt/slideLayouts/slideLayout37.xml" ContentType="application/vnd.openxmlformats-officedocument.presentationml.slideLayout+xml"/>
  <Override PartName="/ppt/slideLayouts/slideLayout1.xml" ContentType="application/vnd.openxmlformats-officedocument.presentationml.slideLayout+xml"/>
  <Override PartName="/ppt/slideLayouts/slideLayout54.xml" ContentType="application/vnd.openxmlformats-officedocument.presentationml.slideLayout+xml"/>
  <Override PartName="/ppt/slideLayouts/slideLayout11.xml" ContentType="application/vnd.openxmlformats-officedocument.presentationml.slideLayout+xml"/>
  <Override PartName="/ppt/slideLayouts/slideLayout38.xml" ContentType="application/vnd.openxmlformats-officedocument.presentationml.slideLayout+xml"/>
  <Override PartName="/ppt/slideLayouts/slideLayout2.xml" ContentType="application/vnd.openxmlformats-officedocument.presentationml.slideLayout+xml"/>
  <Override PartName="/ppt/slideLayouts/slideLayout55.xml" ContentType="application/vnd.openxmlformats-officedocument.presentationml.slideLayout+xml"/>
  <Override PartName="/ppt/slideLayouts/slideLayout12.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media/image29.png" ContentType="image/png"/>
  <Override PartName="/ppt/media/image28.png" ContentType="image/png"/>
  <Override PartName="/ppt/media/image27.png" ContentType="image/png"/>
  <Override PartName="/ppt/media/image19.png" ContentType="image/png"/>
  <Override PartName="/ppt/media/image36.png" ContentType="image/png"/>
  <Override PartName="/ppt/media/image26.png" ContentType="image/png"/>
  <Override PartName="/ppt/media/image4.png" ContentType="image/png"/>
  <Override PartName="/ppt/media/image6.png" ContentType="image/png"/>
  <Override PartName="/ppt/media/image11.png" ContentType="image/png"/>
  <Override PartName="/ppt/media/image20.png" ContentType="image/png"/>
  <Override PartName="/ppt/media/image12.png" ContentType="image/png"/>
  <Override PartName="/ppt/media/image7.png" ContentType="image/png"/>
  <Override PartName="/ppt/media/image21.png" ContentType="image/png"/>
  <Override PartName="/ppt/media/image8.png" ContentType="image/png"/>
  <Override PartName="/ppt/media/image13.png" ContentType="image/png"/>
  <Override PartName="/ppt/media/image30.png" ContentType="image/png"/>
  <Override PartName="/ppt/media/image22.png" ContentType="image/png"/>
  <Override PartName="/ppt/media/image5.png" ContentType="image/png"/>
  <Override PartName="/ppt/media/image10.png" ContentType="image/png"/>
  <Override PartName="/ppt/media/image9.png" ContentType="image/png"/>
  <Override PartName="/ppt/media/image3.png" ContentType="image/png"/>
  <Override PartName="/ppt/media/image2.png" ContentType="image/png"/>
  <Override PartName="/ppt/media/image1.png" ContentType="image/png"/>
  <Override PartName="/ppt/media/image14.png" ContentType="image/png"/>
  <Override PartName="/ppt/media/image31.png" ContentType="image/png"/>
  <Override PartName="/ppt/media/image23.png" ContentType="image/png"/>
  <Override PartName="/ppt/media/image15.png" ContentType="image/png"/>
  <Override PartName="/ppt/media/image32.png" ContentType="image/png"/>
  <Override PartName="/ppt/media/image24.png" ContentType="image/png"/>
  <Override PartName="/ppt/media/image16.png" ContentType="image/png"/>
  <Override PartName="/ppt/media/image33.png" ContentType="image/png"/>
  <Override PartName="/ppt/media/image25.png" ContentType="image/png"/>
  <Override PartName="/ppt/media/image17.png" ContentType="image/png"/>
  <Override PartName="/ppt/media/image34.png" ContentType="image/png"/>
  <Override PartName="/ppt/media/image18.png" ContentType="image/png"/>
  <Override PartName="/ppt/media/image35.png" ContentType="image/png"/>
  <Override PartName="/ppt/slides/_rels/slide57.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62.xml.rels" ContentType="application/vnd.openxmlformats-package.relationships+xml"/>
  <Override PartName="/ppt/slides/_rels/slide28.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32.xml.rels" ContentType="application/vnd.openxmlformats-package.relationships+xml"/>
  <Override PartName="/ppt/slides/_rels/slide60.xml.rels" ContentType="application/vnd.openxmlformats-package.relationships+xml"/>
  <Override PartName="/ppt/slides/_rels/slide69.xml.rels" ContentType="application/vnd.openxmlformats-package.relationships+xml"/>
  <Override PartName="/ppt/slides/_rels/slide26.xml.rels" ContentType="application/vnd.openxmlformats-package.relationships+xml"/>
  <Override PartName="/ppt/slides/_rels/slide43.xml.rels" ContentType="application/vnd.openxmlformats-package.relationships+xml"/>
  <Override PartName="/ppt/slides/_rels/slide52.xml.rels" ContentType="application/vnd.openxmlformats-package.relationships+xml"/>
  <Override PartName="/ppt/slides/_rels/slide18.xml.rels" ContentType="application/vnd.openxmlformats-package.relationships+xml"/>
  <Override PartName="/ppt/slides/_rels/slide35.xml.rels" ContentType="application/vnd.openxmlformats-package.relationships+xml"/>
  <Override PartName="/ppt/slides/_rels/slide34.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50.xml.rels" ContentType="application/vnd.openxmlformats-package.relationships+xml"/>
  <Override PartName="/ppt/slides/_rels/slide33.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42.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41.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16.xml.rels" ContentType="application/vnd.openxmlformats-package.relationships+xml"/>
  <Override PartName="/ppt/slides/_rels/slide59.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72.xml.rels" ContentType="application/vnd.openxmlformats-package.relationships+xml"/>
  <Override PartName="/ppt/slides/_rels/slide38.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70.xml.rels" ContentType="application/vnd.openxmlformats-package.relationships+xml"/>
  <Override PartName="/ppt/slides/_rels/slide19.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6.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40.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_rels/slide31.xml.rels" ContentType="application/vnd.openxmlformats-package.relationships+xml"/>
  <Override PartName="/ppt/slides/_rels/slide53.xml.rels" ContentType="application/vnd.openxmlformats-package.relationships+xml"/>
  <Override PartName="/ppt/slides/_rels/slide10.xml.rels" ContentType="application/vnd.openxmlformats-package.relationships+xml"/>
  <Override PartName="/ppt/slides/_rels/slide54.xml.rels" ContentType="application/vnd.openxmlformats-package.relationships+xml"/>
  <Override PartName="/ppt/slides/_rels/slide11.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2.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70.xml" ContentType="application/vnd.openxmlformats-officedocument.presentationml.slide+xml"/>
  <Override PartName="/ppt/slides/slide1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44.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57.xml" ContentType="application/vnd.openxmlformats-officedocument.presentationml.slide+xml"/>
  <Override PartName="/ppt/slides/slide40.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0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42"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44"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4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4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9"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7"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1"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63"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4"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71"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2"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3"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4"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5"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6"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88"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0"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9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5"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9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9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3"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9"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0"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5"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17"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8"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9"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0"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1"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2"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32"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34"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3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3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9"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4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4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4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47"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1"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53"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4"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61"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2"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3"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4"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5"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6"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4840" cy="6853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1" name="CustomShape 2"/>
          <p:cNvSpPr/>
          <p:nvPr/>
        </p:nvSpPr>
        <p:spPr>
          <a:xfrm>
            <a:off x="11438640" y="6453360"/>
            <a:ext cx="7617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05FED34-84B8-4310-A329-D861AD63FE8C}" type="slidenum">
              <a:rPr b="0" lang="en-US"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2" name="CustomShape 3"/>
          <p:cNvSpPr/>
          <p:nvPr/>
        </p:nvSpPr>
        <p:spPr>
          <a:xfrm>
            <a:off x="912240" y="1268280"/>
            <a:ext cx="9211680" cy="3650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3" name="Picture 19" descr=""/>
          <p:cNvPicPr/>
          <p:nvPr/>
        </p:nvPicPr>
        <p:blipFill>
          <a:blip r:embed="rId2"/>
          <a:stretch/>
        </p:blipFill>
        <p:spPr>
          <a:xfrm>
            <a:off x="0" y="0"/>
            <a:ext cx="3055680" cy="565560"/>
          </a:xfrm>
          <a:prstGeom prst="rect">
            <a:avLst/>
          </a:prstGeom>
          <a:ln w="0">
            <a:noFill/>
          </a:ln>
        </p:spPr>
      </p:pic>
      <p:pic>
        <p:nvPicPr>
          <p:cNvPr id="4" name="Grafik 2" descr=""/>
          <p:cNvPicPr/>
          <p:nvPr/>
        </p:nvPicPr>
        <p:blipFill>
          <a:blip r:embed="rId3"/>
          <a:stretch/>
        </p:blipFill>
        <p:spPr>
          <a:xfrm>
            <a:off x="7430400" y="134640"/>
            <a:ext cx="3701520" cy="517680"/>
          </a:xfrm>
          <a:prstGeom prst="rect">
            <a:avLst/>
          </a:prstGeom>
          <a:ln w="0">
            <a:noFill/>
          </a:ln>
        </p:spPr>
      </p:pic>
      <p:sp>
        <p:nvSpPr>
          <p:cNvPr id="5" name="CustomShape 4"/>
          <p:cNvSpPr/>
          <p:nvPr/>
        </p:nvSpPr>
        <p:spPr>
          <a:xfrm>
            <a:off x="912240" y="1268280"/>
            <a:ext cx="9211680" cy="3650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6" name="CustomShape 5"/>
          <p:cNvSpPr/>
          <p:nvPr/>
        </p:nvSpPr>
        <p:spPr>
          <a:xfrm>
            <a:off x="11444760" y="0"/>
            <a:ext cx="744840" cy="6853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7" name="CustomShape 6"/>
          <p:cNvSpPr/>
          <p:nvPr/>
        </p:nvSpPr>
        <p:spPr>
          <a:xfrm>
            <a:off x="0" y="6642720"/>
            <a:ext cx="121852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44840" cy="6853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47" name="CustomShape 2"/>
          <p:cNvSpPr/>
          <p:nvPr/>
        </p:nvSpPr>
        <p:spPr>
          <a:xfrm>
            <a:off x="11438640" y="6453360"/>
            <a:ext cx="7617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C2E9EB3-3F32-4474-88CD-EC8E7EDD995D}" type="slidenum">
              <a:rPr b="0" lang="en-US"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48" name="CustomShape 3"/>
          <p:cNvSpPr/>
          <p:nvPr/>
        </p:nvSpPr>
        <p:spPr>
          <a:xfrm>
            <a:off x="912240" y="1268280"/>
            <a:ext cx="9211680" cy="3650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49" name="Picture 19" descr=""/>
          <p:cNvPicPr/>
          <p:nvPr/>
        </p:nvPicPr>
        <p:blipFill>
          <a:blip r:embed="rId2"/>
          <a:stretch/>
        </p:blipFill>
        <p:spPr>
          <a:xfrm>
            <a:off x="0" y="0"/>
            <a:ext cx="3055680" cy="565560"/>
          </a:xfrm>
          <a:prstGeom prst="rect">
            <a:avLst/>
          </a:prstGeom>
          <a:ln w="0">
            <a:noFill/>
          </a:ln>
        </p:spPr>
      </p:pic>
      <p:pic>
        <p:nvPicPr>
          <p:cNvPr id="50" name="Grafik 2" descr=""/>
          <p:cNvPicPr/>
          <p:nvPr/>
        </p:nvPicPr>
        <p:blipFill>
          <a:blip r:embed="rId3"/>
          <a:stretch/>
        </p:blipFill>
        <p:spPr>
          <a:xfrm>
            <a:off x="7430400" y="134640"/>
            <a:ext cx="3701520" cy="517680"/>
          </a:xfrm>
          <a:prstGeom prst="rect">
            <a:avLst/>
          </a:prstGeom>
          <a:ln w="0">
            <a:noFill/>
          </a:ln>
        </p:spPr>
      </p:pic>
      <p:sp>
        <p:nvSpPr>
          <p:cNvPr id="51" name="CustomShape 4"/>
          <p:cNvSpPr/>
          <p:nvPr/>
        </p:nvSpPr>
        <p:spPr>
          <a:xfrm>
            <a:off x="11444760" y="0"/>
            <a:ext cx="744840" cy="6853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52" name="CustomShape 5"/>
          <p:cNvSpPr/>
          <p:nvPr/>
        </p:nvSpPr>
        <p:spPr>
          <a:xfrm>
            <a:off x="11438640" y="6453360"/>
            <a:ext cx="7617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DB925FB-EA47-45A7-9F4E-38422F576850}" type="slidenum">
              <a:rPr b="0" lang="en-US"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53" name="CustomShape 6"/>
          <p:cNvSpPr/>
          <p:nvPr/>
        </p:nvSpPr>
        <p:spPr>
          <a:xfrm>
            <a:off x="0" y="6642720"/>
            <a:ext cx="121852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44840" cy="6853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93" name="CustomShape 2"/>
          <p:cNvSpPr/>
          <p:nvPr/>
        </p:nvSpPr>
        <p:spPr>
          <a:xfrm>
            <a:off x="11438640" y="6453360"/>
            <a:ext cx="7617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E8B9033-7406-4511-A5FF-2C0E3143C5C1}" type="slidenum">
              <a:rPr b="0" lang="en-US"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94" name="CustomShape 3"/>
          <p:cNvSpPr/>
          <p:nvPr/>
        </p:nvSpPr>
        <p:spPr>
          <a:xfrm>
            <a:off x="912240" y="1268280"/>
            <a:ext cx="9211680" cy="3650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95" name="Picture 19" descr=""/>
          <p:cNvPicPr/>
          <p:nvPr/>
        </p:nvPicPr>
        <p:blipFill>
          <a:blip r:embed="rId2"/>
          <a:stretch/>
        </p:blipFill>
        <p:spPr>
          <a:xfrm>
            <a:off x="0" y="0"/>
            <a:ext cx="3055680" cy="565560"/>
          </a:xfrm>
          <a:prstGeom prst="rect">
            <a:avLst/>
          </a:prstGeom>
          <a:ln w="0">
            <a:noFill/>
          </a:ln>
        </p:spPr>
      </p:pic>
      <p:pic>
        <p:nvPicPr>
          <p:cNvPr id="96" name="Grafik 2" descr=""/>
          <p:cNvPicPr/>
          <p:nvPr/>
        </p:nvPicPr>
        <p:blipFill>
          <a:blip r:embed="rId3"/>
          <a:stretch/>
        </p:blipFill>
        <p:spPr>
          <a:xfrm>
            <a:off x="7430400" y="134640"/>
            <a:ext cx="3701520" cy="517680"/>
          </a:xfrm>
          <a:prstGeom prst="rect">
            <a:avLst/>
          </a:prstGeom>
          <a:ln w="0">
            <a:noFill/>
          </a:ln>
        </p:spPr>
      </p:pic>
      <p:sp>
        <p:nvSpPr>
          <p:cNvPr id="97" name="CustomShape 4"/>
          <p:cNvSpPr/>
          <p:nvPr/>
        </p:nvSpPr>
        <p:spPr>
          <a:xfrm>
            <a:off x="11444760" y="0"/>
            <a:ext cx="744840" cy="6853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98" name="CustomShape 5"/>
          <p:cNvSpPr/>
          <p:nvPr/>
        </p:nvSpPr>
        <p:spPr>
          <a:xfrm>
            <a:off x="11438640" y="6453360"/>
            <a:ext cx="7617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F58F0C1-6AD2-4245-9216-41D40D39C9AD}" type="slidenum">
              <a:rPr b="0" lang="en-US"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99" name="CustomShape 6"/>
          <p:cNvSpPr/>
          <p:nvPr/>
        </p:nvSpPr>
        <p:spPr>
          <a:xfrm>
            <a:off x="0" y="6642720"/>
            <a:ext cx="121852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10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0" y="6642720"/>
            <a:ext cx="121687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rgbClr val="000000"/>
                </a:solidFill>
                <a:latin typeface="Arial"/>
              </a:rPr>
              <a:t>Click to edit the title text format</a:t>
            </a:r>
            <a:endParaRPr b="0" lang="de-DE" sz="1800" spc="-1" strike="noStrike">
              <a:solidFill>
                <a:srgbClr val="000000"/>
              </a:solidFill>
              <a:latin typeface="Arial"/>
            </a:endParaRPr>
          </a:p>
        </p:txBody>
      </p:sp>
      <p:sp>
        <p:nvSpPr>
          <p:cNvPr id="14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rgbClr val="000000"/>
                </a:solidFill>
                <a:latin typeface="Arial"/>
              </a:rPr>
              <a:t>Click to edit the outline text format</a:t>
            </a:r>
            <a:endParaRPr b="0" lang="de-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rgbClr val="000000"/>
                </a:solidFill>
                <a:latin typeface="Arial"/>
              </a:rPr>
              <a:t>Second Outline Level</a:t>
            </a:r>
            <a:endParaRPr b="0" lang="de-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rgbClr val="000000"/>
                </a:solidFill>
                <a:latin typeface="Arial"/>
              </a:rPr>
              <a:t>Third Outline Level</a:t>
            </a:r>
            <a:endParaRPr b="0" lang="de-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rgbClr val="000000"/>
                </a:solidFill>
                <a:latin typeface="Arial"/>
              </a:rPr>
              <a:t>Fourth Outline Level</a:t>
            </a:r>
            <a:endParaRPr b="0" lang="de-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7" name="CustomShape 1"/>
          <p:cNvSpPr/>
          <p:nvPr/>
        </p:nvSpPr>
        <p:spPr>
          <a:xfrm>
            <a:off x="11444760" y="0"/>
            <a:ext cx="723600" cy="6832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a typeface="DejaVu Sans"/>
            </a:endParaRPr>
          </a:p>
        </p:txBody>
      </p:sp>
      <p:sp>
        <p:nvSpPr>
          <p:cNvPr id="178" name="CustomShape 2"/>
          <p:cNvSpPr/>
          <p:nvPr/>
        </p:nvSpPr>
        <p:spPr>
          <a:xfrm>
            <a:off x="11438640" y="6453360"/>
            <a:ext cx="7405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BA3CFED-D4CC-4058-839E-E3F453AAA39C}"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79" name="CustomShape 3"/>
          <p:cNvSpPr/>
          <p:nvPr/>
        </p:nvSpPr>
        <p:spPr>
          <a:xfrm>
            <a:off x="912240" y="1268280"/>
            <a:ext cx="9190440" cy="343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a typeface="DejaVu Sans"/>
            </a:endParaRPr>
          </a:p>
        </p:txBody>
      </p:sp>
      <p:pic>
        <p:nvPicPr>
          <p:cNvPr id="180" name="Picture 19" descr="Logo_TUC_de_RGB"/>
          <p:cNvPicPr/>
          <p:nvPr/>
        </p:nvPicPr>
        <p:blipFill>
          <a:blip r:embed="rId2"/>
          <a:stretch/>
        </p:blipFill>
        <p:spPr>
          <a:xfrm>
            <a:off x="0" y="0"/>
            <a:ext cx="3034440" cy="544320"/>
          </a:xfrm>
          <a:prstGeom prst="rect">
            <a:avLst/>
          </a:prstGeom>
          <a:ln w="0">
            <a:noFill/>
          </a:ln>
        </p:spPr>
      </p:pic>
      <p:pic>
        <p:nvPicPr>
          <p:cNvPr id="181" name="Grafik 2" descr=""/>
          <p:cNvPicPr/>
          <p:nvPr/>
        </p:nvPicPr>
        <p:blipFill>
          <a:blip r:embed="rId3"/>
          <a:stretch/>
        </p:blipFill>
        <p:spPr>
          <a:xfrm>
            <a:off x="7430400" y="134640"/>
            <a:ext cx="3680280" cy="496440"/>
          </a:xfrm>
          <a:prstGeom prst="rect">
            <a:avLst/>
          </a:prstGeom>
          <a:ln w="0">
            <a:noFill/>
          </a:ln>
        </p:spPr>
      </p:pic>
      <p:sp>
        <p:nvSpPr>
          <p:cNvPr id="182" name="CustomShape 4"/>
          <p:cNvSpPr/>
          <p:nvPr/>
        </p:nvSpPr>
        <p:spPr>
          <a:xfrm>
            <a:off x="912240" y="1268280"/>
            <a:ext cx="9190440" cy="343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a typeface="DejaVu Sans"/>
            </a:endParaRPr>
          </a:p>
        </p:txBody>
      </p:sp>
      <p:sp>
        <p:nvSpPr>
          <p:cNvPr id="183" name="CustomShape 5"/>
          <p:cNvSpPr/>
          <p:nvPr/>
        </p:nvSpPr>
        <p:spPr>
          <a:xfrm>
            <a:off x="11444760" y="0"/>
            <a:ext cx="723600" cy="6832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a typeface="DejaVu Sans"/>
            </a:endParaRPr>
          </a:p>
        </p:txBody>
      </p:sp>
      <p:sp>
        <p:nvSpPr>
          <p:cNvPr id="184" name="CustomShape 6"/>
          <p:cNvSpPr/>
          <p:nvPr/>
        </p:nvSpPr>
        <p:spPr>
          <a:xfrm>
            <a:off x="0" y="6642720"/>
            <a:ext cx="121665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rgbClr val="000000"/>
                </a:solidFill>
                <a:latin typeface="Arial"/>
              </a:rPr>
              <a:t>Click to edit the title text format</a:t>
            </a:r>
            <a:endParaRPr b="0" lang="de-DE" sz="1800" spc="-1" strike="noStrike">
              <a:solidFill>
                <a:srgbClr val="000000"/>
              </a:solidFill>
              <a:latin typeface="Arial"/>
            </a:endParaRPr>
          </a:p>
        </p:txBody>
      </p:sp>
      <p:sp>
        <p:nvSpPr>
          <p:cNvPr id="186"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rgbClr val="000000"/>
                </a:solidFill>
                <a:latin typeface="Arial"/>
              </a:rPr>
              <a:t>Click to edit the outline text format</a:t>
            </a:r>
            <a:endParaRPr b="0" lang="de-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rgbClr val="000000"/>
                </a:solidFill>
                <a:latin typeface="Arial"/>
              </a:rPr>
              <a:t>Second Outline Level</a:t>
            </a:r>
            <a:endParaRPr b="0" lang="de-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rgbClr val="000000"/>
                </a:solidFill>
                <a:latin typeface="Arial"/>
              </a:rPr>
              <a:t>Third Outline Level</a:t>
            </a:r>
            <a:endParaRPr b="0" lang="de-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rgbClr val="000000"/>
                </a:solidFill>
                <a:latin typeface="Arial"/>
              </a:rPr>
              <a:t>Fourth Outline Level</a:t>
            </a:r>
            <a:endParaRPr b="0" lang="de-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3" name="CustomShape 1"/>
          <p:cNvSpPr/>
          <p:nvPr/>
        </p:nvSpPr>
        <p:spPr>
          <a:xfrm>
            <a:off x="11444760" y="0"/>
            <a:ext cx="744840" cy="6853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224" name="CustomShape 2"/>
          <p:cNvSpPr/>
          <p:nvPr/>
        </p:nvSpPr>
        <p:spPr>
          <a:xfrm>
            <a:off x="11438640" y="6453360"/>
            <a:ext cx="761760" cy="4014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A0400E7-A820-4E28-AFD5-93AFCD263130}"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225" name="CustomShape 3"/>
          <p:cNvSpPr/>
          <p:nvPr/>
        </p:nvSpPr>
        <p:spPr>
          <a:xfrm>
            <a:off x="912240" y="1268280"/>
            <a:ext cx="9211680" cy="3650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226" name="Picture 19" descr="Logo_TUC_de_RGB"/>
          <p:cNvPicPr/>
          <p:nvPr/>
        </p:nvPicPr>
        <p:blipFill>
          <a:blip r:embed="rId2"/>
          <a:stretch/>
        </p:blipFill>
        <p:spPr>
          <a:xfrm>
            <a:off x="0" y="0"/>
            <a:ext cx="3055680" cy="565560"/>
          </a:xfrm>
          <a:prstGeom prst="rect">
            <a:avLst/>
          </a:prstGeom>
          <a:ln w="0">
            <a:noFill/>
          </a:ln>
        </p:spPr>
      </p:pic>
      <p:pic>
        <p:nvPicPr>
          <p:cNvPr id="227" name="Grafik 2" descr=""/>
          <p:cNvPicPr/>
          <p:nvPr/>
        </p:nvPicPr>
        <p:blipFill>
          <a:blip r:embed="rId3"/>
          <a:stretch/>
        </p:blipFill>
        <p:spPr>
          <a:xfrm>
            <a:off x="7430400" y="134640"/>
            <a:ext cx="3701520" cy="517680"/>
          </a:xfrm>
          <a:prstGeom prst="rect">
            <a:avLst/>
          </a:prstGeom>
          <a:ln w="0">
            <a:noFill/>
          </a:ln>
        </p:spPr>
      </p:pic>
      <p:sp>
        <p:nvSpPr>
          <p:cNvPr id="228" name="CustomShape 4"/>
          <p:cNvSpPr/>
          <p:nvPr/>
        </p:nvSpPr>
        <p:spPr>
          <a:xfrm>
            <a:off x="0" y="6642720"/>
            <a:ext cx="12177000" cy="21204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2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23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publicdomain/zero/1.0/deed.en"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1.png"/><Relationship Id="rId3" Type="http://schemas.openxmlformats.org/officeDocument/2006/relationships/image" Target="../media/image11.png"/><Relationship Id="rId4" Type="http://schemas.openxmlformats.org/officeDocument/2006/relationships/image" Target="../media/image11.png"/><Relationship Id="rId5" Type="http://schemas.openxmlformats.org/officeDocument/2006/relationships/image" Target="../media/image11.png"/><Relationship Id="rId6" Type="http://schemas.openxmlformats.org/officeDocument/2006/relationships/image" Target="../media/image11.png"/><Relationship Id="rId7" Type="http://schemas.openxmlformats.org/officeDocument/2006/relationships/image" Target="../media/image11.png"/><Relationship Id="rId8"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hyperlink" Target="https://github.com/sebischair/bbse" TargetMode="External"/><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hyperlink" Target="https://elementus.io/token-sales-history" TargetMode="External"/><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hyperlink" Target="https://twitter.com/boschglobal/status/844131521426538497?lang=en" TargetMode="External"/><Relationship Id="rId2" Type="http://schemas.openxmlformats.org/officeDocument/2006/relationships/image" Target="../media/image17.png"/><Relationship Id="rId3"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blog.softwaremill.com/" TargetMode="External"/><Relationship Id="rId2" Type="http://schemas.openxmlformats.org/officeDocument/2006/relationships/image" Target="../media/image20.png"/><Relationship Id="rId3"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blog.softwaremill.com/" TargetMode="External"/><Relationship Id="rId2" Type="http://schemas.openxmlformats.org/officeDocument/2006/relationships/image" Target="../media/image21.png"/><Relationship Id="rId3"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hyperlink" Target="https://evasys.tu-clausthal.de/evasys/online.php?pswd=6QHW8" TargetMode="External"/><Relationship Id="rId2" Type="http://schemas.openxmlformats.org/officeDocument/2006/relationships/image" Target="../media/image3.png"/><Relationship Id="rId3"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hyperlink" Target="https://evasys.tu-clausthal.de/evasys/online.php?pswd=SR3JJ" TargetMode="External"/><Relationship Id="rId2" Type="http://schemas.openxmlformats.org/officeDocument/2006/relationships/image" Target="../media/image4.png"/><Relationship Id="rId3" Type="http://schemas.openxmlformats.org/officeDocument/2006/relationships/slideLayout" Target="../slideLayouts/slideLayout61.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hyperlink" Target="https://doi.org/10.1007/s13389-012-0027-1" TargetMode="External"/><Relationship Id="rId2"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hyperlink" Target="https://cr.yp.to/hash/collisioncost-20090517.pdf" TargetMode="External"/><Relationship Id="rId2" Type="http://schemas.openxmlformats.org/officeDocument/2006/relationships/hyperlink" Target="https://doi.org/10.1137/S0097539795293172" TargetMode="External"/><Relationship Id="rId3" Type="http://schemas.openxmlformats.org/officeDocument/2006/relationships/slideLayout" Target="../slideLayouts/slideLayout13.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8.xml.rels><?xml version="1.0" encoding="UTF-8"?>
<Relationships xmlns="http://schemas.openxmlformats.org/package/2006/relationships"><Relationship Id="rId1" Type="http://schemas.openxmlformats.org/officeDocument/2006/relationships/hyperlink" Target="https://bitcoin.org/bitcoin.pdf" TargetMode="External"/><Relationship Id="rId2" Type="http://schemas.openxmlformats.org/officeDocument/2006/relationships/hyperlink" Target="https://github.com/ethereum/wiki/wiki/White-Paper" TargetMode="External"/><Relationship Id="rId3" Type="http://schemas.openxmlformats.org/officeDocument/2006/relationships/hyperlink" Target="https://www.rheinwerk-verlag.de/blockchain-fur-entwickler_4677/" TargetMode="External"/><Relationship Id="rId4" Type="http://schemas.openxmlformats.org/officeDocument/2006/relationships/hyperlink" Target="https://www.springer.com/gp/book/9783030030346" TargetMode="External"/><Relationship Id="rId5" Type="http://schemas.openxmlformats.org/officeDocument/2006/relationships/hyperlink" Target="http://www.lifewithalacrity.com/2016/04/the-path-to-self-soverereign-identity.html" TargetMode="External"/><Relationship Id="rId6" Type="http://schemas.openxmlformats.org/officeDocument/2006/relationships/hyperlink" Target="https://ieeexplore.ieee.org/stamp/stamp.jsp?arnumber=8123011" TargetMode="External"/><Relationship Id="rId7" Type="http://schemas.openxmlformats.org/officeDocument/2006/relationships/hyperlink" Target="https://drops.dagstuhl.de/opus/volltexte/2017/8016/pdf/LIPIcs-DISC-2017-1.pdf" TargetMode="External"/><Relationship Id="rId8" Type="http://schemas.openxmlformats.org/officeDocument/2006/relationships/hyperlink" Target="https://ethereum.org/developers/" TargetMode="External"/><Relationship Id="rId9" Type="http://schemas.openxmlformats.org/officeDocument/2006/relationships/hyperlink" Target="https://github.com/sebischair/bbse" TargetMode="External"/><Relationship Id="rId10" Type="http://schemas.openxmlformats.org/officeDocument/2006/relationships/slideLayout" Target="../slideLayouts/slideLayout25.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0.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49.xml"/>
</Relationships>
</file>

<file path=ppt/slides/_rels/slide71.xml.rels><?xml version="1.0" encoding="UTF-8"?>
<Relationships xmlns="http://schemas.openxmlformats.org/package/2006/relationships"><Relationship Id="rId1" Type="http://schemas.openxmlformats.org/officeDocument/2006/relationships/hyperlink" Target="https://ltg.etce-lab.de/" TargetMode="External"/><Relationship Id="rId2" Type="http://schemas.openxmlformats.org/officeDocument/2006/relationships/slideLayout" Target="../slideLayouts/slideLayout49.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xml.rels><?xml version="1.0" encoding="UTF-8"?>
<Relationships xmlns="http://schemas.openxmlformats.org/package/2006/relationships"><Relationship Id="rId1" Type="http://schemas.openxmlformats.org/officeDocument/2006/relationships/hyperlink" Target="https://creativecommons.org/publicdomain/zero/1.0/deed.en" TargetMode="External"/><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hyperlink" Target="http://www.bitcoin.org/" TargetMode="External"/><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527400" y="1412640"/>
            <a:ext cx="10364760" cy="115128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GB" sz="3200" spc="-1" strike="noStrike">
              <a:solidFill>
                <a:srgbClr val="000000"/>
              </a:solidFill>
              <a:latin typeface="Arial"/>
            </a:endParaRPr>
          </a:p>
        </p:txBody>
      </p:sp>
      <p:sp>
        <p:nvSpPr>
          <p:cNvPr id="268" name="CustomShape 2"/>
          <p:cNvSpPr/>
          <p:nvPr/>
        </p:nvSpPr>
        <p:spPr>
          <a:xfrm>
            <a:off x="527400" y="2852640"/>
            <a:ext cx="10364760" cy="23720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7: Introduction to Blockchain Technology</a:t>
            </a:r>
            <a:endParaRPr b="0" lang="en-GB" sz="2400" spc="-1" strike="noStrike">
              <a:solidFill>
                <a:srgbClr val="000000"/>
              </a:solidFill>
              <a:latin typeface="Arial"/>
            </a:endParaRPr>
          </a:p>
          <a:p>
            <a:pPr algn="ctr">
              <a:lnSpc>
                <a:spcPct val="100000"/>
              </a:lnSpc>
              <a:spcBef>
                <a:spcPts val="479"/>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Arne Bochem (Göttingen)</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Shohreh Kia (Clausthal)</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Essentials</a:t>
            </a:r>
            <a:endParaRPr b="0" lang="en-GB" sz="2400" spc="-1" strike="noStrike">
              <a:solidFill>
                <a:srgbClr val="000000"/>
              </a:solidFill>
              <a:latin typeface="Arial"/>
            </a:endParaRPr>
          </a:p>
        </p:txBody>
      </p:sp>
      <p:sp>
        <p:nvSpPr>
          <p:cNvPr id="293"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Bitcoin ≠ Blockchain</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Blockchain is the fundamental technology</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Bitcoin is a specific implementation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Essentials</a:t>
            </a:r>
            <a:endParaRPr b="0" lang="en-GB" sz="2400" spc="-1" strike="noStrike">
              <a:solidFill>
                <a:srgbClr val="000000"/>
              </a:solidFill>
              <a:latin typeface="Arial"/>
            </a:endParaRPr>
          </a:p>
        </p:txBody>
      </p:sp>
      <p:sp>
        <p:nvSpPr>
          <p:cNvPr id="295"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Bitcoin ≠ Blockchain</a:t>
            </a: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r>
              <a:rPr b="0" lang="en-US" sz="1800" spc="-1" strike="noStrike" u="sng">
                <a:solidFill>
                  <a:srgbClr val="000000"/>
                </a:solidFill>
                <a:uFillTx/>
                <a:latin typeface="DejaVu Sans"/>
                <a:ea typeface="DejaVu Sans"/>
              </a:rPr>
              <a:t>What makes Bitcoin special?</a:t>
            </a:r>
            <a:endParaRPr b="0" lang="en-GB"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Decentralized digital currency → No central bank, no government</a:t>
            </a:r>
            <a:endParaRPr b="0" lang="en-GB"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No (trusted) third-party required to validate transaction in contrast to banks, Paypal, Western Union, etc.</a:t>
            </a:r>
            <a:endParaRPr b="0" lang="en-GB"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Bitcoins can be transferred but not duplicated</a:t>
            </a:r>
            <a:endParaRPr b="0" lang="en-GB"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Transparent</a:t>
            </a:r>
            <a:endParaRPr b="0" lang="en-GB"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Pseudonymous, not anonymous!</a:t>
            </a:r>
            <a:endParaRPr b="0" lang="en-GB"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Deflationary (max. 21 million coins)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Essentials</a:t>
            </a:r>
            <a:endParaRPr b="0" lang="en-GB" sz="2400" spc="-1" strike="noStrike">
              <a:solidFill>
                <a:srgbClr val="000000"/>
              </a:solidFill>
              <a:latin typeface="Arial"/>
            </a:endParaRPr>
          </a:p>
        </p:txBody>
      </p:sp>
      <p:sp>
        <p:nvSpPr>
          <p:cNvPr id="297"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Bitcoin ≠ Blockchain</a:t>
            </a: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r>
              <a:rPr b="0" lang="en-US" sz="1800" spc="-1" strike="noStrike" u="sng">
                <a:solidFill>
                  <a:srgbClr val="000000"/>
                </a:solidFill>
                <a:uFillTx/>
                <a:latin typeface="DejaVu Sans"/>
                <a:ea typeface="DejaVu Sans"/>
              </a:rPr>
              <a:t>What makes Bitcoin special?</a:t>
            </a:r>
            <a:endParaRPr b="0" lang="en-GB"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Decentralized digital currency → No central bank, no government</a:t>
            </a:r>
            <a:endParaRPr b="0" lang="en-GB"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(trusted) third-party required to validate transaction in contrast to banks, Paypal, Western Union, etc.</a:t>
            </a:r>
            <a:endParaRPr b="0" lang="en-GB"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Bitcoins can be transferred but not duplicated</a:t>
            </a:r>
            <a:endParaRPr b="0" lang="en-GB"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Transparent</a:t>
            </a:r>
            <a:endParaRPr b="0" lang="en-GB"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Pseudonymous, not anonymous!</a:t>
            </a:r>
            <a:endParaRPr b="0" lang="en-GB"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Deflationary (max. 21 million coins)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1"/>
          <p:cNvSpPr/>
          <p:nvPr/>
        </p:nvSpPr>
        <p:spPr>
          <a:xfrm>
            <a:off x="335520" y="4406760"/>
            <a:ext cx="10748880" cy="1357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Blockchain Technology</a:t>
            </a:r>
            <a:endParaRPr b="0" lang="en-GB" sz="3000" spc="-1" strike="noStrike">
              <a:solidFill>
                <a:srgbClr val="000000"/>
              </a:solidFill>
              <a:latin typeface="Arial"/>
            </a:endParaRPr>
          </a:p>
        </p:txBody>
      </p:sp>
      <p:sp>
        <p:nvSpPr>
          <p:cNvPr id="299" name="CustomShape 2"/>
          <p:cNvSpPr/>
          <p:nvPr/>
        </p:nvSpPr>
        <p:spPr>
          <a:xfrm>
            <a:off x="335520" y="2906640"/>
            <a:ext cx="10748880" cy="1495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Overview</a:t>
            </a:r>
            <a:endParaRPr b="0" lang="en-GB" sz="2400" spc="-1" strike="noStrike">
              <a:solidFill>
                <a:srgbClr val="000000"/>
              </a:solidFill>
              <a:latin typeface="Arial"/>
            </a:endParaRPr>
          </a:p>
        </p:txBody>
      </p:sp>
      <p:sp>
        <p:nvSpPr>
          <p:cNvPr id="301"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Underlying concepts are not revolutionary, all of them have already been used for years, </a:t>
            </a:r>
            <a:r>
              <a:rPr b="1" lang="en-US" sz="1800" spc="-1" strike="noStrike">
                <a:solidFill>
                  <a:srgbClr val="000000"/>
                </a:solidFill>
                <a:latin typeface="DejaVu Sans"/>
                <a:ea typeface="DejaVu Sans"/>
              </a:rPr>
              <a:t>BUT</a:t>
            </a:r>
            <a:r>
              <a:rPr b="0" lang="en-US" sz="1800" spc="-1" strike="noStrike">
                <a:solidFill>
                  <a:srgbClr val="000000"/>
                </a:solidFill>
                <a:latin typeface="DejaVu Sans"/>
                <a:ea typeface="DejaVu Sans"/>
              </a:rPr>
              <a:t> mixing them all together was a revolutionary step.</a:t>
            </a: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r>
              <a:rPr b="0" lang="en-US" sz="1800" spc="-1" strike="noStrike" u="sng">
                <a:solidFill>
                  <a:srgbClr val="000000"/>
                </a:solidFill>
                <a:uFillTx/>
                <a:latin typeface="DejaVu Sans"/>
                <a:ea typeface="DejaVu Sans"/>
              </a:rPr>
              <a:t>In essence, blockchain is a:</a:t>
            </a:r>
            <a:endParaRPr b="0" lang="en-GB"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distributed,</a:t>
            </a:r>
            <a:endParaRPr b="0" lang="en-GB"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secure,</a:t>
            </a:r>
            <a:endParaRPr b="0" lang="en-GB"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logfile.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Transaction Ledger</a:t>
            </a:r>
            <a:endParaRPr b="0" lang="en-GB" sz="2400" spc="-1" strike="noStrike">
              <a:solidFill>
                <a:srgbClr val="000000"/>
              </a:solidFill>
              <a:latin typeface="Arial"/>
            </a:endParaRPr>
          </a:p>
        </p:txBody>
      </p:sp>
      <p:pic>
        <p:nvPicPr>
          <p:cNvPr id="303" name="" descr=""/>
          <p:cNvPicPr/>
          <p:nvPr/>
        </p:nvPicPr>
        <p:blipFill>
          <a:blip r:embed="rId1"/>
          <a:stretch/>
        </p:blipFill>
        <p:spPr>
          <a:xfrm>
            <a:off x="349200" y="2176200"/>
            <a:ext cx="5825880" cy="3060360"/>
          </a:xfrm>
          <a:prstGeom prst="rect">
            <a:avLst/>
          </a:prstGeom>
          <a:ln w="0">
            <a:noFill/>
          </a:ln>
        </p:spPr>
      </p:pic>
      <p:sp>
        <p:nvSpPr>
          <p:cNvPr id="304" name="CustomShape 2"/>
          <p:cNvSpPr/>
          <p:nvPr/>
        </p:nvSpPr>
        <p:spPr>
          <a:xfrm>
            <a:off x="6383520" y="1823400"/>
            <a:ext cx="4840200" cy="43477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 list of transactions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e.g., Listing money going in/out</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can also be used for other things, such as maintaining a record of all changes made to a house, all the owners, etc, or an “auto scheckheft”</a:t>
            </a:r>
            <a:endParaRPr b="0" lang="en-GB" sz="1800" spc="-1" strike="noStrike">
              <a:solidFill>
                <a:srgbClr val="000000"/>
              </a:solidFill>
              <a:latin typeface="Arial"/>
            </a:endParaRPr>
          </a:p>
        </p:txBody>
      </p:sp>
      <p:sp>
        <p:nvSpPr>
          <p:cNvPr id="305" name="CustomShape 3"/>
          <p:cNvSpPr/>
          <p:nvPr/>
        </p:nvSpPr>
        <p:spPr>
          <a:xfrm>
            <a:off x="263520" y="6411600"/>
            <a:ext cx="9007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 german ledger from 1828, by RaphaelQS licensed under </a:t>
            </a:r>
            <a:r>
              <a:rPr b="0" lang="en-US" sz="900" spc="-1" strike="noStrike" u="sng">
                <a:solidFill>
                  <a:srgbClr val="0000ff"/>
                </a:solidFill>
                <a:uFillTx/>
                <a:latin typeface="Roboto"/>
                <a:ea typeface="Roboto"/>
                <a:hlinkClick r:id="rId2"/>
              </a:rPr>
              <a:t>CC0 1.0 Universal Public Domain</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Transactions</a:t>
            </a:r>
            <a:endParaRPr b="0" lang="en-GB" sz="2400" spc="-1" strike="noStrike">
              <a:solidFill>
                <a:srgbClr val="000000"/>
              </a:solidFill>
              <a:latin typeface="Arial"/>
            </a:endParaRPr>
          </a:p>
        </p:txBody>
      </p:sp>
      <p:pic>
        <p:nvPicPr>
          <p:cNvPr id="307" name="Grafik 1" descr=""/>
          <p:cNvPicPr/>
          <p:nvPr/>
        </p:nvPicPr>
        <p:blipFill>
          <a:blip r:embed="rId1"/>
          <a:stretch/>
        </p:blipFill>
        <p:spPr>
          <a:xfrm>
            <a:off x="1960560" y="1514880"/>
            <a:ext cx="8267040" cy="487764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 Problem</a:t>
            </a:r>
            <a:endParaRPr b="0" lang="en-GB" sz="2400" spc="-1" strike="noStrike">
              <a:solidFill>
                <a:srgbClr val="000000"/>
              </a:solidFill>
              <a:latin typeface="Arial"/>
            </a:endParaRPr>
          </a:p>
        </p:txBody>
      </p:sp>
      <p:pic>
        <p:nvPicPr>
          <p:cNvPr id="309" name="Grafik 8" descr=""/>
          <p:cNvPicPr/>
          <p:nvPr/>
        </p:nvPicPr>
        <p:blipFill>
          <a:blip r:embed="rId1"/>
          <a:stretch/>
        </p:blipFill>
        <p:spPr>
          <a:xfrm>
            <a:off x="1732680" y="1268280"/>
            <a:ext cx="8722800" cy="504612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 Problem</a:t>
            </a:r>
            <a:endParaRPr b="0" lang="en-GB" sz="2400" spc="-1" strike="noStrike">
              <a:solidFill>
                <a:srgbClr val="000000"/>
              </a:solidFill>
              <a:latin typeface="Arial"/>
            </a:endParaRPr>
          </a:p>
        </p:txBody>
      </p:sp>
      <p:sp>
        <p:nvSpPr>
          <p:cNvPr id="311"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u="sng">
                <a:solidFill>
                  <a:srgbClr val="000000"/>
                </a:solidFill>
                <a:uFillTx/>
                <a:latin typeface="DejaVu Sans"/>
                <a:ea typeface="DejaVu Sans"/>
              </a:rPr>
              <a:t>The most common solution to the double spending problem:</a:t>
            </a: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Banks and other intermediaries (Amazon, Ebay) → adds significant cost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Main problem → trust in intermediaries:</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intermediary can tamper with the data</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Difficult to do on a global scale while maintaining trust, accountability and transparency</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Key Properties</a:t>
            </a:r>
            <a:endParaRPr b="0" lang="en-GB" sz="2400" spc="-1" strike="noStrike">
              <a:solidFill>
                <a:srgbClr val="000000"/>
              </a:solidFill>
              <a:latin typeface="Arial"/>
            </a:endParaRPr>
          </a:p>
        </p:txBody>
      </p:sp>
      <p:sp>
        <p:nvSpPr>
          <p:cNvPr id="313" name="CustomShape 2"/>
          <p:cNvSpPr/>
          <p:nvPr/>
        </p:nvSpPr>
        <p:spPr>
          <a:xfrm>
            <a:off x="335520" y="1268640"/>
            <a:ext cx="495936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Trust-Free:</a:t>
            </a:r>
            <a:r>
              <a:rPr b="0" lang="en-US" sz="1800" spc="-1" strike="noStrike">
                <a:solidFill>
                  <a:srgbClr val="000000"/>
                </a:solidFill>
                <a:latin typeface="DejaVu Sans"/>
                <a:ea typeface="DejaVu Sans"/>
              </a:rPr>
              <a:t> The system does not require a third party which controls or maintains the system.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Tamper-Proof:</a:t>
            </a:r>
            <a:r>
              <a:rPr b="0" lang="en-US" sz="1800" spc="-1" strike="noStrike">
                <a:solidFill>
                  <a:srgbClr val="000000"/>
                </a:solidFill>
                <a:latin typeface="DejaVu Sans"/>
                <a:ea typeface="DejaVu Sans"/>
              </a:rPr>
              <a:t> The system is resistant to manipulation. The history of events cannot be changed.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Transparent:</a:t>
            </a:r>
            <a:r>
              <a:rPr b="0" lang="en-US" sz="1800" spc="-1" strike="noStrike">
                <a:solidFill>
                  <a:srgbClr val="000000"/>
                </a:solidFill>
                <a:latin typeface="DejaVu Sans"/>
                <a:ea typeface="DejaVu Sans"/>
              </a:rPr>
              <a:t> Every participant of the system can read and validate all information and the current state. </a:t>
            </a:r>
            <a:endParaRPr b="0" lang="en-GB" sz="1800" spc="-1" strike="noStrike">
              <a:solidFill>
                <a:srgbClr val="000000"/>
              </a:solidFill>
              <a:latin typeface="Arial"/>
            </a:endParaRPr>
          </a:p>
        </p:txBody>
      </p:sp>
      <p:pic>
        <p:nvPicPr>
          <p:cNvPr id="314" name="Grafik 2" descr=""/>
          <p:cNvPicPr/>
          <p:nvPr/>
        </p:nvPicPr>
        <p:blipFill>
          <a:blip r:embed="rId1"/>
          <a:stretch/>
        </p:blipFill>
        <p:spPr>
          <a:xfrm>
            <a:off x="5785920" y="1108440"/>
            <a:ext cx="4811760" cy="4637880"/>
          </a:xfrm>
          <a:prstGeom prst="rect">
            <a:avLst/>
          </a:prstGeom>
          <a:ln w="0">
            <a:noFill/>
          </a:ln>
        </p:spPr>
      </p:pic>
      <p:sp>
        <p:nvSpPr>
          <p:cNvPr id="315" name="CustomShape 3"/>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CustomShape 1"/>
          <p:cNvSpPr/>
          <p:nvPr/>
        </p:nvSpPr>
        <p:spPr>
          <a:xfrm>
            <a:off x="335520" y="764640"/>
            <a:ext cx="10738800" cy="48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GB" sz="2400" spc="-1" strike="noStrike">
              <a:solidFill>
                <a:srgbClr val="000000"/>
              </a:solidFill>
              <a:latin typeface="Arial"/>
            </a:endParaRPr>
          </a:p>
        </p:txBody>
      </p:sp>
      <p:sp>
        <p:nvSpPr>
          <p:cNvPr id="270" name="CustomShape 2"/>
          <p:cNvSpPr/>
          <p:nvPr/>
        </p:nvSpPr>
        <p:spPr>
          <a:xfrm>
            <a:off x="335520" y="1268280"/>
            <a:ext cx="10738800" cy="50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a:t>
            </a:r>
            <a:endParaRPr b="0" lang="en-GB" sz="2400" spc="-1" strike="noStrike">
              <a:solidFill>
                <a:srgbClr val="000000"/>
              </a:solidFill>
              <a:latin typeface="Arial"/>
            </a:endParaRPr>
          </a:p>
        </p:txBody>
      </p:sp>
      <p:sp>
        <p:nvSpPr>
          <p:cNvPr id="317"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sequential data structure (list)</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New blocks can only be added to the end of the chain</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Chaining blocks together → blockchain</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Changing a block requires recalculation of all subsequent blocks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Massively duplicated (redundant) across the network (P2P)</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How to reach consensus on which transactions are part of the next block?</a:t>
            </a:r>
            <a:endParaRPr b="0" lang="en-GB" sz="1800" spc="-1" strike="noStrike">
              <a:solidFill>
                <a:srgbClr val="000000"/>
              </a:solidFill>
              <a:latin typeface="Arial"/>
            </a:endParaRPr>
          </a:p>
        </p:txBody>
      </p:sp>
      <p:pic>
        <p:nvPicPr>
          <p:cNvPr id="318" name="Grafik 2" descr=""/>
          <p:cNvPicPr/>
          <p:nvPr/>
        </p:nvPicPr>
        <p:blipFill>
          <a:blip r:embed="rId1"/>
          <a:stretch/>
        </p:blipFill>
        <p:spPr>
          <a:xfrm>
            <a:off x="2130840" y="3475080"/>
            <a:ext cx="7926480" cy="219240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a:t>
            </a:r>
            <a:endParaRPr b="0" lang="en-GB" sz="2400" spc="-1" strike="noStrike">
              <a:solidFill>
                <a:srgbClr val="000000"/>
              </a:solidFill>
              <a:latin typeface="Arial"/>
            </a:endParaRPr>
          </a:p>
        </p:txBody>
      </p:sp>
      <p:sp>
        <p:nvSpPr>
          <p:cNvPr id="320"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sequential data structure (list)</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New blocks can only be added to the end of the chain</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Chaining blocks together → blockchain</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Changing a block requires recalculation of all subsequent blocks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Massively duplicated (redundant) across the network (P2P)</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How to reach consensus on which transactions are part of the next block?</a:t>
            </a:r>
            <a:endParaRPr b="0" lang="en-GB" sz="1800" spc="-1" strike="noStrike">
              <a:solidFill>
                <a:srgbClr val="000000"/>
              </a:solidFill>
              <a:latin typeface="Arial"/>
            </a:endParaRPr>
          </a:p>
        </p:txBody>
      </p:sp>
      <p:pic>
        <p:nvPicPr>
          <p:cNvPr id="321" name="Grafik 2" descr=""/>
          <p:cNvPicPr/>
          <p:nvPr/>
        </p:nvPicPr>
        <p:blipFill>
          <a:blip r:embed="rId1"/>
          <a:stretch/>
        </p:blipFill>
        <p:spPr>
          <a:xfrm>
            <a:off x="2130840" y="3475080"/>
            <a:ext cx="7926480" cy="219240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Consensus</a:t>
            </a:r>
            <a:endParaRPr b="0" lang="en-GB" sz="2400" spc="-1" strike="noStrike">
              <a:solidFill>
                <a:srgbClr val="000000"/>
              </a:solidFill>
              <a:latin typeface="Arial"/>
            </a:endParaRPr>
          </a:p>
        </p:txBody>
      </p:sp>
      <p:sp>
        <p:nvSpPr>
          <p:cNvPr id="323" name="CustomShape 2"/>
          <p:cNvSpPr/>
          <p:nvPr/>
        </p:nvSpPr>
        <p:spPr>
          <a:xfrm>
            <a:off x="3740400" y="3049920"/>
            <a:ext cx="1095480" cy="104256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8</a:t>
            </a:r>
            <a:endParaRPr b="0" lang="en-GB"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GB" sz="1400" spc="-1" strike="noStrike">
              <a:solidFill>
                <a:srgbClr val="ffffff"/>
              </a:solidFill>
              <a:latin typeface="Arial"/>
            </a:endParaRPr>
          </a:p>
        </p:txBody>
      </p:sp>
      <p:sp>
        <p:nvSpPr>
          <p:cNvPr id="324" name="CustomShape 3"/>
          <p:cNvSpPr/>
          <p:nvPr/>
        </p:nvSpPr>
        <p:spPr>
          <a:xfrm>
            <a:off x="4541400" y="5111640"/>
            <a:ext cx="1095480" cy="104256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4</a:t>
            </a:r>
            <a:endParaRPr b="0" lang="en-GB"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GB" sz="1400" spc="-1" strike="noStrike">
              <a:solidFill>
                <a:srgbClr val="000000"/>
              </a:solidFill>
              <a:latin typeface="Arial"/>
            </a:endParaRPr>
          </a:p>
        </p:txBody>
      </p:sp>
      <p:sp>
        <p:nvSpPr>
          <p:cNvPr id="325" name="CustomShape 4"/>
          <p:cNvSpPr/>
          <p:nvPr/>
        </p:nvSpPr>
        <p:spPr>
          <a:xfrm>
            <a:off x="6720120" y="3663000"/>
            <a:ext cx="1095480" cy="104256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3</a:t>
            </a:r>
            <a:endParaRPr b="0" lang="en-GB"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GB" sz="1400" spc="-1" strike="noStrike">
              <a:solidFill>
                <a:srgbClr val="ffffff"/>
              </a:solidFill>
              <a:latin typeface="Arial"/>
            </a:endParaRPr>
          </a:p>
        </p:txBody>
      </p:sp>
      <p:sp>
        <p:nvSpPr>
          <p:cNvPr id="326" name="CustomShape 5"/>
          <p:cNvSpPr/>
          <p:nvPr/>
        </p:nvSpPr>
        <p:spPr>
          <a:xfrm>
            <a:off x="9459000" y="4447800"/>
            <a:ext cx="1095480" cy="104256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2</a:t>
            </a:r>
            <a:endParaRPr b="0" lang="en-GB"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GB" sz="1400" spc="-1" strike="noStrike">
              <a:solidFill>
                <a:srgbClr val="ffffff"/>
              </a:solidFill>
              <a:latin typeface="Arial"/>
            </a:endParaRPr>
          </a:p>
        </p:txBody>
      </p:sp>
      <p:sp>
        <p:nvSpPr>
          <p:cNvPr id="327" name="CustomShape 6"/>
          <p:cNvSpPr/>
          <p:nvPr/>
        </p:nvSpPr>
        <p:spPr>
          <a:xfrm>
            <a:off x="8809920" y="2526840"/>
            <a:ext cx="1095480" cy="104256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7</a:t>
            </a:r>
            <a:endParaRPr b="0" lang="en-GB"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GB" sz="1400" spc="-1" strike="noStrike">
              <a:solidFill>
                <a:srgbClr val="ffffff"/>
              </a:solidFill>
              <a:latin typeface="Arial"/>
            </a:endParaRPr>
          </a:p>
        </p:txBody>
      </p:sp>
      <p:sp>
        <p:nvSpPr>
          <p:cNvPr id="328" name="CustomShape 7"/>
          <p:cNvSpPr/>
          <p:nvPr/>
        </p:nvSpPr>
        <p:spPr>
          <a:xfrm>
            <a:off x="1893240" y="4144320"/>
            <a:ext cx="1095480" cy="104256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6</a:t>
            </a:r>
            <a:endParaRPr b="0" lang="en-GB"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GB" sz="1400" spc="-1" strike="noStrike">
              <a:solidFill>
                <a:srgbClr val="ffffff"/>
              </a:solidFill>
              <a:latin typeface="Arial"/>
            </a:endParaRPr>
          </a:p>
        </p:txBody>
      </p:sp>
      <p:sp>
        <p:nvSpPr>
          <p:cNvPr id="329" name="CustomShape 8"/>
          <p:cNvSpPr/>
          <p:nvPr/>
        </p:nvSpPr>
        <p:spPr>
          <a:xfrm>
            <a:off x="6170760" y="1880640"/>
            <a:ext cx="1095480" cy="104256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5</a:t>
            </a:r>
            <a:endParaRPr b="0" lang="en-GB"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GB" sz="1400" spc="-1" strike="noStrike">
              <a:solidFill>
                <a:srgbClr val="ffffff"/>
              </a:solidFill>
              <a:latin typeface="Arial"/>
            </a:endParaRPr>
          </a:p>
        </p:txBody>
      </p:sp>
      <p:sp>
        <p:nvSpPr>
          <p:cNvPr id="330" name="CustomShape 9"/>
          <p:cNvSpPr/>
          <p:nvPr/>
        </p:nvSpPr>
        <p:spPr>
          <a:xfrm>
            <a:off x="2054520" y="2003400"/>
            <a:ext cx="1095480" cy="104256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1</a:t>
            </a:r>
            <a:endParaRPr b="0" lang="en-GB"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GB" sz="1400" spc="-1" strike="noStrike">
              <a:solidFill>
                <a:srgbClr val="ffffff"/>
              </a:solidFill>
              <a:latin typeface="Arial"/>
            </a:endParaRPr>
          </a:p>
        </p:txBody>
      </p:sp>
      <p:sp>
        <p:nvSpPr>
          <p:cNvPr id="331" name="CustomShape 10"/>
          <p:cNvSpPr/>
          <p:nvPr/>
        </p:nvSpPr>
        <p:spPr>
          <a:xfrm flipV="1">
            <a:off x="3153600" y="2396520"/>
            <a:ext cx="3013560" cy="119160"/>
          </a:xfrm>
          <a:custGeom>
            <a:avLst/>
            <a:gdLst>
              <a:gd name="textAreaLeft" fmla="*/ 0 w 3013560"/>
              <a:gd name="textAreaRight" fmla="*/ 3013920 w 3013560"/>
              <a:gd name="textAreaTop" fmla="*/ -360 h 119160"/>
              <a:gd name="textAreaBottom" fmla="*/ 119160 h 1191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32" name="CustomShape 11"/>
          <p:cNvSpPr/>
          <p:nvPr/>
        </p:nvSpPr>
        <p:spPr>
          <a:xfrm>
            <a:off x="7269840" y="2403720"/>
            <a:ext cx="1536480" cy="642240"/>
          </a:xfrm>
          <a:custGeom>
            <a:avLst/>
            <a:gdLst>
              <a:gd name="textAreaLeft" fmla="*/ 0 w 1536480"/>
              <a:gd name="textAreaRight" fmla="*/ 1536840 w 1536480"/>
              <a:gd name="textAreaTop" fmla="*/ 0 h 642240"/>
              <a:gd name="textAreaBottom" fmla="*/ 642600 h 6422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33" name="CustomShape 12"/>
          <p:cNvSpPr/>
          <p:nvPr/>
        </p:nvSpPr>
        <p:spPr>
          <a:xfrm>
            <a:off x="9359280" y="3573000"/>
            <a:ext cx="645480" cy="871200"/>
          </a:xfrm>
          <a:custGeom>
            <a:avLst/>
            <a:gdLst>
              <a:gd name="textAreaLeft" fmla="*/ 0 w 645480"/>
              <a:gd name="textAreaRight" fmla="*/ 645840 w 645480"/>
              <a:gd name="textAreaTop" fmla="*/ 0 h 871200"/>
              <a:gd name="textAreaBottom" fmla="*/ 871560 h 8712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34" name="CustomShape 13"/>
          <p:cNvSpPr/>
          <p:nvPr/>
        </p:nvSpPr>
        <p:spPr>
          <a:xfrm flipH="1">
            <a:off x="5635080" y="4970880"/>
            <a:ext cx="3815280" cy="660240"/>
          </a:xfrm>
          <a:custGeom>
            <a:avLst/>
            <a:gdLst>
              <a:gd name="textAreaLeft" fmla="*/ 360 w 3815280"/>
              <a:gd name="textAreaRight" fmla="*/ 3816000 w 3815280"/>
              <a:gd name="textAreaTop" fmla="*/ 0 h 660240"/>
              <a:gd name="textAreaBottom" fmla="*/ 660600 h 6602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35" name="CustomShape 14"/>
          <p:cNvSpPr/>
          <p:nvPr/>
        </p:nvSpPr>
        <p:spPr>
          <a:xfrm flipH="1">
            <a:off x="7814160" y="3049920"/>
            <a:ext cx="987120" cy="1132920"/>
          </a:xfrm>
          <a:custGeom>
            <a:avLst/>
            <a:gdLst>
              <a:gd name="textAreaLeft" fmla="*/ 360 w 987120"/>
              <a:gd name="textAreaRight" fmla="*/ 987840 w 987120"/>
              <a:gd name="textAreaTop" fmla="*/ 0 h 1132920"/>
              <a:gd name="textAreaBottom" fmla="*/ 1133280 h 11329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36" name="CustomShape 15"/>
          <p:cNvSpPr/>
          <p:nvPr/>
        </p:nvSpPr>
        <p:spPr>
          <a:xfrm flipV="1">
            <a:off x="2992320" y="4089240"/>
            <a:ext cx="1293840" cy="568080"/>
          </a:xfrm>
          <a:custGeom>
            <a:avLst/>
            <a:gdLst>
              <a:gd name="textAreaLeft" fmla="*/ 0 w 1293840"/>
              <a:gd name="textAreaRight" fmla="*/ 1294200 w 1293840"/>
              <a:gd name="textAreaTop" fmla="*/ 360 h 568080"/>
              <a:gd name="textAreaBottom" fmla="*/ 568800 h 5680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37" name="CustomShape 16"/>
          <p:cNvSpPr/>
          <p:nvPr/>
        </p:nvSpPr>
        <p:spPr>
          <a:xfrm flipH="1" flipV="1">
            <a:off x="2600280" y="3046320"/>
            <a:ext cx="1132920" cy="519480"/>
          </a:xfrm>
          <a:custGeom>
            <a:avLst/>
            <a:gdLst>
              <a:gd name="textAreaLeft" fmla="*/ -360 w 1132920"/>
              <a:gd name="textAreaRight" fmla="*/ 1132920 w 1132920"/>
              <a:gd name="textAreaTop" fmla="*/ -360 h 519480"/>
              <a:gd name="textAreaBottom" fmla="*/ 519480 h 5194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38" name="CustomShape 17"/>
          <p:cNvSpPr/>
          <p:nvPr/>
        </p:nvSpPr>
        <p:spPr>
          <a:xfrm flipH="1">
            <a:off x="2437920" y="3049920"/>
            <a:ext cx="157680" cy="1091160"/>
          </a:xfrm>
          <a:custGeom>
            <a:avLst/>
            <a:gdLst>
              <a:gd name="textAreaLeft" fmla="*/ 360 w 157680"/>
              <a:gd name="textAreaRight" fmla="*/ 158400 w 157680"/>
              <a:gd name="textAreaTop" fmla="*/ 0 h 1091160"/>
              <a:gd name="textAreaBottom" fmla="*/ 1091520 h 10911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39" name="CustomShape 18"/>
          <p:cNvSpPr/>
          <p:nvPr/>
        </p:nvSpPr>
        <p:spPr>
          <a:xfrm>
            <a:off x="4839480" y="3573000"/>
            <a:ext cx="1877040" cy="609840"/>
          </a:xfrm>
          <a:custGeom>
            <a:avLst/>
            <a:gdLst>
              <a:gd name="textAreaLeft" fmla="*/ 0 w 1877040"/>
              <a:gd name="textAreaRight" fmla="*/ 1877400 w 1877040"/>
              <a:gd name="textAreaTop" fmla="*/ 0 h 609840"/>
              <a:gd name="textAreaBottom" fmla="*/ 610200 h 609840"/>
            </a:gdLst>
            <a:ahLst/>
            <a:rect l="textAreaLeft" t="textAreaTop" r="textAreaRight" b="textAreaBottom"/>
            <a:pathLst>
              <a:path w="21600" h="21600">
                <a:moveTo>
                  <a:pt x="0" y="0"/>
                </a:moveTo>
                <a:lnTo>
                  <a:pt x="21600" y="21600"/>
                </a:lnTo>
              </a:path>
            </a:pathLst>
          </a:custGeom>
          <a:noFill/>
          <a:ln w="19080">
            <a:solidFill>
              <a:srgbClr val="002060"/>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40" name="CustomShape 19"/>
          <p:cNvSpPr/>
          <p:nvPr/>
        </p:nvSpPr>
        <p:spPr>
          <a:xfrm>
            <a:off x="2992320" y="4667760"/>
            <a:ext cx="1545480" cy="963720"/>
          </a:xfrm>
          <a:custGeom>
            <a:avLst/>
            <a:gdLst>
              <a:gd name="textAreaLeft" fmla="*/ 0 w 1545480"/>
              <a:gd name="textAreaRight" fmla="*/ 1545840 w 1545480"/>
              <a:gd name="textAreaTop" fmla="*/ 0 h 963720"/>
              <a:gd name="textAreaBottom" fmla="*/ 964080 h 9637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41" name="CustomShape 20"/>
          <p:cNvSpPr/>
          <p:nvPr/>
        </p:nvSpPr>
        <p:spPr>
          <a:xfrm flipH="1" flipV="1">
            <a:off x="6715080" y="2923560"/>
            <a:ext cx="545760" cy="732600"/>
          </a:xfrm>
          <a:custGeom>
            <a:avLst/>
            <a:gdLst>
              <a:gd name="textAreaLeft" fmla="*/ 360 w 545760"/>
              <a:gd name="textAreaRight" fmla="*/ 546480 w 545760"/>
              <a:gd name="textAreaTop" fmla="*/ -360 h 732600"/>
              <a:gd name="textAreaBottom" fmla="*/ 732600 h 7326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342" name="Picture 5" descr=""/>
          <p:cNvPicPr/>
          <p:nvPr/>
        </p:nvPicPr>
        <p:blipFill>
          <a:blip r:embed="rId1"/>
          <a:stretch/>
        </p:blipFill>
        <p:spPr>
          <a:xfrm>
            <a:off x="5451840" y="4970880"/>
            <a:ext cx="2094120" cy="1854360"/>
          </a:xfrm>
          <a:prstGeom prst="rect">
            <a:avLst/>
          </a:prstGeom>
          <a:ln w="0">
            <a:noFill/>
          </a:ln>
        </p:spPr>
      </p:pic>
      <p:pic>
        <p:nvPicPr>
          <p:cNvPr id="343" name="Picture 44" descr=""/>
          <p:cNvPicPr/>
          <p:nvPr/>
        </p:nvPicPr>
        <p:blipFill>
          <a:blip r:embed="rId2"/>
          <a:stretch/>
        </p:blipFill>
        <p:spPr>
          <a:xfrm>
            <a:off x="227520" y="4833360"/>
            <a:ext cx="2094120" cy="1854360"/>
          </a:xfrm>
          <a:prstGeom prst="rect">
            <a:avLst/>
          </a:prstGeom>
          <a:ln w="0">
            <a:noFill/>
          </a:ln>
        </p:spPr>
      </p:pic>
      <p:pic>
        <p:nvPicPr>
          <p:cNvPr id="344" name="Picture 46" descr=""/>
          <p:cNvPicPr/>
          <p:nvPr/>
        </p:nvPicPr>
        <p:blipFill>
          <a:blip r:embed="rId3"/>
          <a:stretch/>
        </p:blipFill>
        <p:spPr>
          <a:xfrm>
            <a:off x="9040680" y="927360"/>
            <a:ext cx="2094120" cy="1854360"/>
          </a:xfrm>
          <a:prstGeom prst="rect">
            <a:avLst/>
          </a:prstGeom>
          <a:ln w="0">
            <a:noFill/>
          </a:ln>
        </p:spPr>
      </p:pic>
      <p:pic>
        <p:nvPicPr>
          <p:cNvPr id="345" name="Picture 47" descr=""/>
          <p:cNvPicPr/>
          <p:nvPr/>
        </p:nvPicPr>
        <p:blipFill>
          <a:blip r:embed="rId4"/>
          <a:stretch/>
        </p:blipFill>
        <p:spPr>
          <a:xfrm>
            <a:off x="5916960" y="320400"/>
            <a:ext cx="2094120" cy="1854360"/>
          </a:xfrm>
          <a:prstGeom prst="rect">
            <a:avLst/>
          </a:prstGeom>
          <a:ln w="0">
            <a:noFill/>
          </a:ln>
        </p:spPr>
      </p:pic>
      <p:pic>
        <p:nvPicPr>
          <p:cNvPr id="346" name="Picture 48" descr=""/>
          <p:cNvPicPr/>
          <p:nvPr/>
        </p:nvPicPr>
        <p:blipFill>
          <a:blip r:embed="rId5"/>
          <a:stretch/>
        </p:blipFill>
        <p:spPr>
          <a:xfrm>
            <a:off x="126000" y="1315440"/>
            <a:ext cx="2094120" cy="1854360"/>
          </a:xfrm>
          <a:prstGeom prst="rect">
            <a:avLst/>
          </a:prstGeom>
          <a:ln w="0">
            <a:noFill/>
          </a:ln>
        </p:spPr>
      </p:pic>
      <p:pic>
        <p:nvPicPr>
          <p:cNvPr id="347" name="Picture 49" descr=""/>
          <p:cNvPicPr/>
          <p:nvPr/>
        </p:nvPicPr>
        <p:blipFill>
          <a:blip r:embed="rId6"/>
          <a:stretch/>
        </p:blipFill>
        <p:spPr>
          <a:xfrm>
            <a:off x="3763440" y="1584360"/>
            <a:ext cx="2094120" cy="1854360"/>
          </a:xfrm>
          <a:prstGeom prst="rect">
            <a:avLst/>
          </a:prstGeom>
          <a:ln w="0">
            <a:noFill/>
          </a:ln>
        </p:spPr>
      </p:pic>
      <p:pic>
        <p:nvPicPr>
          <p:cNvPr id="348" name="Picture 50" descr=""/>
          <p:cNvPicPr/>
          <p:nvPr/>
        </p:nvPicPr>
        <p:blipFill>
          <a:blip r:embed="rId7"/>
          <a:stretch/>
        </p:blipFill>
        <p:spPr>
          <a:xfrm>
            <a:off x="4926960" y="3047760"/>
            <a:ext cx="2094120" cy="185436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Consensus</a:t>
            </a:r>
            <a:endParaRPr b="0" lang="en-GB" sz="2400" spc="-1" strike="noStrike">
              <a:solidFill>
                <a:srgbClr val="000000"/>
              </a:solidFill>
              <a:latin typeface="Arial"/>
            </a:endParaRPr>
          </a:p>
        </p:txBody>
      </p:sp>
      <p:sp>
        <p:nvSpPr>
          <p:cNvPr id="350" name="CustomShape 2"/>
          <p:cNvSpPr/>
          <p:nvPr/>
        </p:nvSpPr>
        <p:spPr>
          <a:xfrm>
            <a:off x="3740400" y="3049920"/>
            <a:ext cx="1095480" cy="104256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8</a:t>
            </a:r>
            <a:endParaRPr b="0" lang="en-GB"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GB" sz="1400" spc="-1" strike="noStrike">
              <a:solidFill>
                <a:srgbClr val="000000"/>
              </a:solidFill>
              <a:latin typeface="Arial"/>
            </a:endParaRPr>
          </a:p>
        </p:txBody>
      </p:sp>
      <p:sp>
        <p:nvSpPr>
          <p:cNvPr id="351" name="CustomShape 3"/>
          <p:cNvSpPr/>
          <p:nvPr/>
        </p:nvSpPr>
        <p:spPr>
          <a:xfrm>
            <a:off x="4541400" y="5111640"/>
            <a:ext cx="1095480" cy="104256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4</a:t>
            </a:r>
            <a:endParaRPr b="0" lang="en-GB"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GB" sz="1400" spc="-1" strike="noStrike">
              <a:solidFill>
                <a:srgbClr val="000000"/>
              </a:solidFill>
              <a:latin typeface="Arial"/>
            </a:endParaRPr>
          </a:p>
        </p:txBody>
      </p:sp>
      <p:sp>
        <p:nvSpPr>
          <p:cNvPr id="352" name="CustomShape 4"/>
          <p:cNvSpPr/>
          <p:nvPr/>
        </p:nvSpPr>
        <p:spPr>
          <a:xfrm>
            <a:off x="6720120" y="3663000"/>
            <a:ext cx="1095480" cy="104256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3</a:t>
            </a:r>
            <a:endParaRPr b="0" lang="en-GB"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GB" sz="1400" spc="-1" strike="noStrike">
              <a:solidFill>
                <a:srgbClr val="000000"/>
              </a:solidFill>
              <a:latin typeface="Arial"/>
            </a:endParaRPr>
          </a:p>
        </p:txBody>
      </p:sp>
      <p:sp>
        <p:nvSpPr>
          <p:cNvPr id="353" name="CustomShape 5"/>
          <p:cNvSpPr/>
          <p:nvPr/>
        </p:nvSpPr>
        <p:spPr>
          <a:xfrm>
            <a:off x="9459000" y="4447800"/>
            <a:ext cx="1095480" cy="104256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2</a:t>
            </a:r>
            <a:endParaRPr b="0" lang="en-GB"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GB" sz="1400" spc="-1" strike="noStrike">
              <a:solidFill>
                <a:srgbClr val="000000"/>
              </a:solidFill>
              <a:latin typeface="Arial"/>
            </a:endParaRPr>
          </a:p>
        </p:txBody>
      </p:sp>
      <p:sp>
        <p:nvSpPr>
          <p:cNvPr id="354" name="CustomShape 6"/>
          <p:cNvSpPr/>
          <p:nvPr/>
        </p:nvSpPr>
        <p:spPr>
          <a:xfrm>
            <a:off x="8809920" y="2526840"/>
            <a:ext cx="1095480" cy="104256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7</a:t>
            </a:r>
            <a:endParaRPr b="0" lang="en-GB"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GB" sz="1400" spc="-1" strike="noStrike">
              <a:solidFill>
                <a:srgbClr val="000000"/>
              </a:solidFill>
              <a:latin typeface="Arial"/>
            </a:endParaRPr>
          </a:p>
        </p:txBody>
      </p:sp>
      <p:sp>
        <p:nvSpPr>
          <p:cNvPr id="355" name="CustomShape 7"/>
          <p:cNvSpPr/>
          <p:nvPr/>
        </p:nvSpPr>
        <p:spPr>
          <a:xfrm>
            <a:off x="1893240" y="4144320"/>
            <a:ext cx="1095480" cy="104256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6</a:t>
            </a:r>
            <a:endParaRPr b="0" lang="en-GB"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GB" sz="1400" spc="-1" strike="noStrike">
              <a:solidFill>
                <a:srgbClr val="000000"/>
              </a:solidFill>
              <a:latin typeface="Arial"/>
            </a:endParaRPr>
          </a:p>
        </p:txBody>
      </p:sp>
      <p:sp>
        <p:nvSpPr>
          <p:cNvPr id="356" name="CustomShape 8"/>
          <p:cNvSpPr/>
          <p:nvPr/>
        </p:nvSpPr>
        <p:spPr>
          <a:xfrm>
            <a:off x="6170760" y="1880640"/>
            <a:ext cx="1095480" cy="104256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5</a:t>
            </a:r>
            <a:endParaRPr b="0" lang="en-GB"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GB" sz="1400" spc="-1" strike="noStrike">
              <a:solidFill>
                <a:srgbClr val="000000"/>
              </a:solidFill>
              <a:latin typeface="Arial"/>
            </a:endParaRPr>
          </a:p>
        </p:txBody>
      </p:sp>
      <p:sp>
        <p:nvSpPr>
          <p:cNvPr id="357" name="CustomShape 9"/>
          <p:cNvSpPr/>
          <p:nvPr/>
        </p:nvSpPr>
        <p:spPr>
          <a:xfrm>
            <a:off x="2054520" y="2003400"/>
            <a:ext cx="1095480" cy="104256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1</a:t>
            </a:r>
            <a:endParaRPr b="0" lang="en-GB"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GB" sz="1400" spc="-1" strike="noStrike">
              <a:solidFill>
                <a:srgbClr val="000000"/>
              </a:solidFill>
              <a:latin typeface="Arial"/>
            </a:endParaRPr>
          </a:p>
        </p:txBody>
      </p:sp>
      <p:sp>
        <p:nvSpPr>
          <p:cNvPr id="358" name="CustomShape 10"/>
          <p:cNvSpPr/>
          <p:nvPr/>
        </p:nvSpPr>
        <p:spPr>
          <a:xfrm flipV="1">
            <a:off x="3153600" y="2396520"/>
            <a:ext cx="3013560" cy="119160"/>
          </a:xfrm>
          <a:custGeom>
            <a:avLst/>
            <a:gdLst>
              <a:gd name="textAreaLeft" fmla="*/ 0 w 3013560"/>
              <a:gd name="textAreaRight" fmla="*/ 3013920 w 3013560"/>
              <a:gd name="textAreaTop" fmla="*/ -360 h 119160"/>
              <a:gd name="textAreaBottom" fmla="*/ 119160 h 1191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59" name="CustomShape 11"/>
          <p:cNvSpPr/>
          <p:nvPr/>
        </p:nvSpPr>
        <p:spPr>
          <a:xfrm>
            <a:off x="7269840" y="2403720"/>
            <a:ext cx="1536480" cy="642240"/>
          </a:xfrm>
          <a:custGeom>
            <a:avLst/>
            <a:gdLst>
              <a:gd name="textAreaLeft" fmla="*/ 0 w 1536480"/>
              <a:gd name="textAreaRight" fmla="*/ 1536840 w 1536480"/>
              <a:gd name="textAreaTop" fmla="*/ 0 h 642240"/>
              <a:gd name="textAreaBottom" fmla="*/ 642600 h 6422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60" name="CustomShape 12"/>
          <p:cNvSpPr/>
          <p:nvPr/>
        </p:nvSpPr>
        <p:spPr>
          <a:xfrm>
            <a:off x="9359280" y="3573000"/>
            <a:ext cx="645480" cy="871200"/>
          </a:xfrm>
          <a:custGeom>
            <a:avLst/>
            <a:gdLst>
              <a:gd name="textAreaLeft" fmla="*/ 0 w 645480"/>
              <a:gd name="textAreaRight" fmla="*/ 645840 w 645480"/>
              <a:gd name="textAreaTop" fmla="*/ 0 h 871200"/>
              <a:gd name="textAreaBottom" fmla="*/ 871560 h 8712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61" name="CustomShape 13"/>
          <p:cNvSpPr/>
          <p:nvPr/>
        </p:nvSpPr>
        <p:spPr>
          <a:xfrm flipH="1">
            <a:off x="5635080" y="4970880"/>
            <a:ext cx="3815280" cy="660240"/>
          </a:xfrm>
          <a:custGeom>
            <a:avLst/>
            <a:gdLst>
              <a:gd name="textAreaLeft" fmla="*/ 360 w 3815280"/>
              <a:gd name="textAreaRight" fmla="*/ 3816000 w 3815280"/>
              <a:gd name="textAreaTop" fmla="*/ 0 h 660240"/>
              <a:gd name="textAreaBottom" fmla="*/ 660600 h 6602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62" name="CustomShape 14"/>
          <p:cNvSpPr/>
          <p:nvPr/>
        </p:nvSpPr>
        <p:spPr>
          <a:xfrm flipH="1">
            <a:off x="7814160" y="3049920"/>
            <a:ext cx="987120" cy="1132920"/>
          </a:xfrm>
          <a:custGeom>
            <a:avLst/>
            <a:gdLst>
              <a:gd name="textAreaLeft" fmla="*/ 360 w 987120"/>
              <a:gd name="textAreaRight" fmla="*/ 987840 w 987120"/>
              <a:gd name="textAreaTop" fmla="*/ 0 h 1132920"/>
              <a:gd name="textAreaBottom" fmla="*/ 1133280 h 11329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63" name="CustomShape 15"/>
          <p:cNvSpPr/>
          <p:nvPr/>
        </p:nvSpPr>
        <p:spPr>
          <a:xfrm flipV="1">
            <a:off x="2992320" y="4089240"/>
            <a:ext cx="1293840" cy="568080"/>
          </a:xfrm>
          <a:custGeom>
            <a:avLst/>
            <a:gdLst>
              <a:gd name="textAreaLeft" fmla="*/ 0 w 1293840"/>
              <a:gd name="textAreaRight" fmla="*/ 1294200 w 1293840"/>
              <a:gd name="textAreaTop" fmla="*/ 360 h 568080"/>
              <a:gd name="textAreaBottom" fmla="*/ 568800 h 5680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64" name="CustomShape 16"/>
          <p:cNvSpPr/>
          <p:nvPr/>
        </p:nvSpPr>
        <p:spPr>
          <a:xfrm flipH="1" flipV="1">
            <a:off x="2600280" y="3046320"/>
            <a:ext cx="1132920" cy="519480"/>
          </a:xfrm>
          <a:custGeom>
            <a:avLst/>
            <a:gdLst>
              <a:gd name="textAreaLeft" fmla="*/ -360 w 1132920"/>
              <a:gd name="textAreaRight" fmla="*/ 1132920 w 1132920"/>
              <a:gd name="textAreaTop" fmla="*/ -360 h 519480"/>
              <a:gd name="textAreaBottom" fmla="*/ 519480 h 5194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65" name="CustomShape 17"/>
          <p:cNvSpPr/>
          <p:nvPr/>
        </p:nvSpPr>
        <p:spPr>
          <a:xfrm flipH="1">
            <a:off x="2437920" y="3049920"/>
            <a:ext cx="157680" cy="1091160"/>
          </a:xfrm>
          <a:custGeom>
            <a:avLst/>
            <a:gdLst>
              <a:gd name="textAreaLeft" fmla="*/ 360 w 157680"/>
              <a:gd name="textAreaRight" fmla="*/ 158400 w 157680"/>
              <a:gd name="textAreaTop" fmla="*/ 0 h 1091160"/>
              <a:gd name="textAreaBottom" fmla="*/ 1091520 h 10911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66" name="CustomShape 18"/>
          <p:cNvSpPr/>
          <p:nvPr/>
        </p:nvSpPr>
        <p:spPr>
          <a:xfrm>
            <a:off x="4839480" y="3573000"/>
            <a:ext cx="1877040" cy="609840"/>
          </a:xfrm>
          <a:custGeom>
            <a:avLst/>
            <a:gdLst>
              <a:gd name="textAreaLeft" fmla="*/ 0 w 1877040"/>
              <a:gd name="textAreaRight" fmla="*/ 1877400 w 1877040"/>
              <a:gd name="textAreaTop" fmla="*/ 0 h 609840"/>
              <a:gd name="textAreaBottom" fmla="*/ 610200 h 6098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67" name="CustomShape 19"/>
          <p:cNvSpPr/>
          <p:nvPr/>
        </p:nvSpPr>
        <p:spPr>
          <a:xfrm>
            <a:off x="2992320" y="4667760"/>
            <a:ext cx="1545480" cy="963720"/>
          </a:xfrm>
          <a:custGeom>
            <a:avLst/>
            <a:gdLst>
              <a:gd name="textAreaLeft" fmla="*/ 0 w 1545480"/>
              <a:gd name="textAreaRight" fmla="*/ 1545840 w 1545480"/>
              <a:gd name="textAreaTop" fmla="*/ 0 h 963720"/>
              <a:gd name="textAreaBottom" fmla="*/ 964080 h 9637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68" name="CustomShape 20"/>
          <p:cNvSpPr/>
          <p:nvPr/>
        </p:nvSpPr>
        <p:spPr>
          <a:xfrm flipH="1" flipV="1">
            <a:off x="6715080" y="2923560"/>
            <a:ext cx="545760" cy="732600"/>
          </a:xfrm>
          <a:custGeom>
            <a:avLst/>
            <a:gdLst>
              <a:gd name="textAreaLeft" fmla="*/ 360 w 545760"/>
              <a:gd name="textAreaRight" fmla="*/ 546480 w 545760"/>
              <a:gd name="textAreaTop" fmla="*/ -360 h 732600"/>
              <a:gd name="textAreaBottom" fmla="*/ 732600 h 7326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9"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Propagating a Transaction</a:t>
            </a:r>
            <a:endParaRPr b="0" lang="en-GB" sz="2400" spc="-1" strike="noStrike">
              <a:solidFill>
                <a:srgbClr val="000000"/>
              </a:solidFill>
              <a:latin typeface="Arial"/>
            </a:endParaRPr>
          </a:p>
        </p:txBody>
      </p:sp>
      <p:pic>
        <p:nvPicPr>
          <p:cNvPr id="370" name="Grafik 2" descr=""/>
          <p:cNvPicPr/>
          <p:nvPr/>
        </p:nvPicPr>
        <p:blipFill>
          <a:blip r:embed="rId1"/>
          <a:stretch/>
        </p:blipFill>
        <p:spPr>
          <a:xfrm>
            <a:off x="1483560" y="1409760"/>
            <a:ext cx="9220680" cy="5087880"/>
          </a:xfrm>
          <a:prstGeom prst="rect">
            <a:avLst/>
          </a:prstGeom>
          <a:ln w="0">
            <a:noFill/>
          </a:ln>
        </p:spPr>
      </p:pic>
      <p:sp>
        <p:nvSpPr>
          <p:cNvPr id="371" name="CustomShape 2"/>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Platforms</a:t>
            </a:r>
            <a:endParaRPr b="0" lang="en-GB" sz="2400" spc="-1" strike="noStrike">
              <a:solidFill>
                <a:srgbClr val="000000"/>
              </a:solidFill>
              <a:latin typeface="Arial"/>
            </a:endParaRPr>
          </a:p>
        </p:txBody>
      </p:sp>
      <p:graphicFrame>
        <p:nvGraphicFramePr>
          <p:cNvPr id="373" name="Table 2"/>
          <p:cNvGraphicFramePr/>
          <p:nvPr/>
        </p:nvGraphicFramePr>
        <p:xfrm>
          <a:off x="1550520" y="2954880"/>
          <a:ext cx="8264160" cy="2059560"/>
        </p:xfrm>
        <a:graphic>
          <a:graphicData uri="http://schemas.openxmlformats.org/drawingml/2006/table">
            <a:tbl>
              <a:tblPr/>
              <a:tblGrid>
                <a:gridCol w="1888200"/>
                <a:gridCol w="2123280"/>
                <a:gridCol w="2123280"/>
                <a:gridCol w="2129760"/>
              </a:tblGrid>
              <a:tr h="282240">
                <a:tc>
                  <a:txBody>
                    <a:bodyPr lIns="90000" rIns="90000" anchor="t">
                      <a:noAutofit/>
                    </a:bodyPr>
                    <a:p>
                      <a:endParaRPr b="0" lang="en-GB"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Ethereum</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Hyperledger Fabric</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Ripple</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Industry</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Cross-industry</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Cross-industry</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Finance</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Ledger Type</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Public</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Permissioned</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Permissioned</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Currency</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Ether (ETH)</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Ripple (XRP)</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509400">
                <a:tc>
                  <a:txBody>
                    <a:bodyPr lIns="90000" rIns="90000" anchor="t">
                      <a:noAutofit/>
                    </a:bodyPr>
                    <a:p>
                      <a:pPr algn="ctr">
                        <a:lnSpc>
                          <a:spcPct val="100000"/>
                        </a:lnSpc>
                      </a:pPr>
                      <a:r>
                        <a:rPr b="1" lang="en-US" sz="1300" spc="-1" strike="noStrike">
                          <a:solidFill>
                            <a:srgbClr val="000000"/>
                          </a:solidFill>
                          <a:latin typeface="DejaVu Sans"/>
                        </a:rPr>
                        <a:t>Concensus</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Proof-of-Work (soon Proof-of-Stake)</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Different modules</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Federated Byzantine Agreement</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Smart Contracts</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Yes</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Yes</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No</a:t>
                      </a:r>
                      <a:endParaRPr b="0" lang="en-GB"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Smart Contracts</a:t>
            </a:r>
            <a:endParaRPr b="0" lang="en-GB" sz="2400" spc="-1" strike="noStrike">
              <a:solidFill>
                <a:srgbClr val="000000"/>
              </a:solidFill>
              <a:latin typeface="Arial"/>
            </a:endParaRPr>
          </a:p>
        </p:txBody>
      </p:sp>
      <p:sp>
        <p:nvSpPr>
          <p:cNvPr id="375"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Bitcoin has a very limited scripting languages to manage transactions → Smart-contracts are far more powerful</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Turing complete languages (e.g., Solidity)</a:t>
            </a:r>
            <a:endParaRPr b="0" lang="en-GB"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Contract:</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Contract code compiled to byte code - e.g., for the Ethereum virtual machine (EVM)</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Code execution (may) consumes cryptocurrency (tokens)</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Autonomous execution</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Every node runs every contract (deterministic)</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Contracts can interact with world using so called ”oracles”</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Smart contract capable blockchains → Ethereum,</a:t>
            </a:r>
            <a:endParaRPr b="0" lang="en-GB"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Corda, Qtum, etc.</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4406760"/>
            <a:ext cx="10748880" cy="1357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Applications</a:t>
            </a:r>
            <a:endParaRPr b="0" lang="en-GB" sz="3000" spc="-1" strike="noStrike">
              <a:solidFill>
                <a:srgbClr val="000000"/>
              </a:solidFill>
              <a:latin typeface="Arial"/>
            </a:endParaRPr>
          </a:p>
        </p:txBody>
      </p:sp>
      <p:sp>
        <p:nvSpPr>
          <p:cNvPr id="377" name="CustomShape 2"/>
          <p:cNvSpPr/>
          <p:nvPr/>
        </p:nvSpPr>
        <p:spPr>
          <a:xfrm>
            <a:off x="335520" y="2906640"/>
            <a:ext cx="10748880" cy="1495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Machine-to-Everything (M2X) Economy </a:t>
            </a:r>
            <a:endParaRPr b="0" lang="en-GB" sz="2400" spc="-1" strike="noStrike">
              <a:solidFill>
                <a:srgbClr val="000000"/>
              </a:solidFill>
              <a:latin typeface="Arial"/>
            </a:endParaRPr>
          </a:p>
        </p:txBody>
      </p:sp>
      <p:pic>
        <p:nvPicPr>
          <p:cNvPr id="379" name="" descr=""/>
          <p:cNvPicPr/>
          <p:nvPr/>
        </p:nvPicPr>
        <p:blipFill>
          <a:blip r:embed="rId1"/>
          <a:stretch/>
        </p:blipFill>
        <p:spPr>
          <a:xfrm>
            <a:off x="457200" y="1371600"/>
            <a:ext cx="2285280" cy="1827360"/>
          </a:xfrm>
          <a:prstGeom prst="rect">
            <a:avLst/>
          </a:prstGeom>
          <a:ln w="0">
            <a:noFill/>
          </a:ln>
        </p:spPr>
      </p:pic>
      <p:pic>
        <p:nvPicPr>
          <p:cNvPr id="380" name="" descr=""/>
          <p:cNvPicPr/>
          <p:nvPr/>
        </p:nvPicPr>
        <p:blipFill>
          <a:blip r:embed="rId2"/>
          <a:stretch/>
        </p:blipFill>
        <p:spPr>
          <a:xfrm>
            <a:off x="4669920" y="1468800"/>
            <a:ext cx="2278080" cy="1821600"/>
          </a:xfrm>
          <a:prstGeom prst="rect">
            <a:avLst/>
          </a:prstGeom>
          <a:ln w="0">
            <a:noFill/>
          </a:ln>
        </p:spPr>
      </p:pic>
      <p:pic>
        <p:nvPicPr>
          <p:cNvPr id="381" name="" descr=""/>
          <p:cNvPicPr/>
          <p:nvPr/>
        </p:nvPicPr>
        <p:blipFill>
          <a:blip r:embed="rId3"/>
          <a:stretch/>
        </p:blipFill>
        <p:spPr>
          <a:xfrm>
            <a:off x="8869680" y="1463040"/>
            <a:ext cx="1918800" cy="1918800"/>
          </a:xfrm>
          <a:prstGeom prst="rect">
            <a:avLst/>
          </a:prstGeom>
          <a:ln w="0">
            <a:noFill/>
          </a:ln>
        </p:spPr>
      </p:pic>
      <p:sp>
        <p:nvSpPr>
          <p:cNvPr id="382" name="CustomShape 2"/>
          <p:cNvSpPr/>
          <p:nvPr/>
        </p:nvSpPr>
        <p:spPr>
          <a:xfrm>
            <a:off x="415440" y="2463840"/>
            <a:ext cx="11352600" cy="4546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83" name="CustomShape 3"/>
          <p:cNvSpPr/>
          <p:nvPr/>
        </p:nvSpPr>
        <p:spPr>
          <a:xfrm>
            <a:off x="11296800" y="7144920"/>
            <a:ext cx="722880" cy="51588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5BEC77C2-04A7-4E49-AAE2-90E7AD9D8094}" type="slidenum">
              <a:rPr b="0" lang="de-DE" sz="1050" spc="-1" strike="noStrike">
                <a:solidFill>
                  <a:srgbClr val="595959"/>
                </a:solidFill>
                <a:latin typeface="DejaVu Sans"/>
                <a:ea typeface="Roboto"/>
              </a:rPr>
              <a:t>&lt;number&gt;</a:t>
            </a:fld>
            <a:endParaRPr b="0" lang="en-GB" sz="1050" spc="-1" strike="noStrike">
              <a:solidFill>
                <a:srgbClr val="000000"/>
              </a:solidFill>
              <a:latin typeface="Arial"/>
            </a:endParaRPr>
          </a:p>
        </p:txBody>
      </p:sp>
      <p:sp>
        <p:nvSpPr>
          <p:cNvPr id="384" name="CustomShape 4"/>
          <p:cNvSpPr/>
          <p:nvPr/>
        </p:nvSpPr>
        <p:spPr>
          <a:xfrm>
            <a:off x="3607920" y="3730320"/>
            <a:ext cx="4986000" cy="285192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ctr">
            <a:noAutofit/>
          </a:bodyPr>
          <a:p>
            <a:pPr algn="ctr">
              <a:lnSpc>
                <a:spcPct val="100000"/>
              </a:lnSpc>
            </a:pPr>
            <a:r>
              <a:rPr b="0" lang="de-DE" sz="2150" spc="-1" strike="noStrike">
                <a:solidFill>
                  <a:srgbClr val="000000"/>
                </a:solidFill>
                <a:latin typeface="DejaVu Sans"/>
                <a:ea typeface="DejaVu Sans"/>
              </a:rPr>
              <a:t>Machine-to-Human (M2H)</a:t>
            </a:r>
            <a:endParaRPr b="0" lang="en-GB"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GB"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Machine-to-Machine (M2M)</a:t>
            </a:r>
            <a:endParaRPr b="0" lang="en-GB"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GB"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Machine-to-Infrastructure (M2I)</a:t>
            </a:r>
            <a:endParaRPr b="0" lang="en-GB"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a:t>
            </a:r>
            <a:endParaRPr b="0" lang="en-GB"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Machine-to-Everything (M2X)</a:t>
            </a:r>
            <a:endParaRPr b="0" lang="en-GB" sz="21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5"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Blockchain-based Crowdfunding</a:t>
            </a:r>
            <a:endParaRPr b="0" lang="en-GB" sz="2400" spc="-1" strike="noStrike">
              <a:solidFill>
                <a:srgbClr val="000000"/>
              </a:solidFill>
              <a:latin typeface="Arial"/>
            </a:endParaRPr>
          </a:p>
        </p:txBody>
      </p:sp>
      <p:sp>
        <p:nvSpPr>
          <p:cNvPr id="386" name="CustomShape 2"/>
          <p:cNvSpPr/>
          <p:nvPr/>
        </p:nvSpPr>
        <p:spPr>
          <a:xfrm>
            <a:off x="335520" y="2743200"/>
            <a:ext cx="10749240" cy="35622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ICO = IPO on the blockchain.</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Fund development of your blockchain-based idea → Collect funding in exchange for tokens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Product, team, marketing, social media, whitepaper, roadshow, etc.</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Disclaimer and Further Resources</a:t>
            </a:r>
            <a:endParaRPr b="0" lang="en-GB" sz="2400" spc="-1" strike="noStrike">
              <a:solidFill>
                <a:srgbClr val="000000"/>
              </a:solidFill>
              <a:latin typeface="Arial"/>
            </a:endParaRPr>
          </a:p>
        </p:txBody>
      </p:sp>
      <p:sp>
        <p:nvSpPr>
          <p:cNvPr id="272"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lecture slides are based on the course </a:t>
            </a:r>
            <a:r>
              <a:rPr b="0" i="1" lang="en-US" sz="1800" spc="-1" strike="noStrike">
                <a:solidFill>
                  <a:srgbClr val="000000"/>
                </a:solidFill>
                <a:latin typeface="DejaVu Sans"/>
                <a:ea typeface="DejaVu Sans"/>
              </a:rPr>
              <a:t>“Blockchain-based Systems Engineering” </a:t>
            </a:r>
            <a:r>
              <a:rPr b="0" lang="en-US" sz="1800" spc="-1" strike="noStrike">
                <a:solidFill>
                  <a:srgbClr val="000000"/>
                </a:solidFill>
                <a:latin typeface="DejaVu Sans"/>
                <a:ea typeface="DejaVu Sans"/>
              </a:rPr>
              <a:t>from TU Munich</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All their slides, exercises and further information are available online – </a:t>
            </a:r>
            <a:r>
              <a:rPr b="0" lang="en-US" sz="1800" spc="-1" strike="noStrike" u="sng">
                <a:solidFill>
                  <a:srgbClr val="0000ff"/>
                </a:solidFill>
                <a:uFillTx/>
                <a:latin typeface="DejaVu Sans"/>
                <a:ea typeface="DejaVu Sans"/>
                <a:hlinkClick r:id="rId1"/>
              </a:rPr>
              <a:t>Link</a:t>
            </a:r>
            <a:r>
              <a:rPr b="0" lang="en-US" sz="1800" spc="-1" strike="noStrike">
                <a:solidFill>
                  <a:srgbClr val="ffffff"/>
                </a:solidFill>
                <a:latin typeface="DejaVu Sans"/>
                <a:ea typeface="DejaVu Sans"/>
              </a:rPr>
              <a:t>→ We stipulate that all M2X-related interactions, transactions, collaborations, and further enactments can be governed and represented using a blockchain-based smart contract.</a:t>
            </a:r>
            <a:endParaRPr b="0" lang="en-GB" sz="1800" spc="-1" strike="noStrike">
              <a:solidFill>
                <a:srgbClr val="000000"/>
              </a:solidFill>
              <a:latin typeface="Arial"/>
            </a:endParaRPr>
          </a:p>
        </p:txBody>
      </p:sp>
      <p:sp>
        <p:nvSpPr>
          <p:cNvPr id="273" name="CustomShape 3"/>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7"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Blockchain-based Crowdfunding</a:t>
            </a:r>
            <a:endParaRPr b="0" lang="en-GB" sz="2400" spc="-1" strike="noStrike">
              <a:solidFill>
                <a:srgbClr val="000000"/>
              </a:solidFill>
              <a:latin typeface="Arial"/>
            </a:endParaRPr>
          </a:p>
        </p:txBody>
      </p:sp>
      <p:sp>
        <p:nvSpPr>
          <p:cNvPr id="388" name="CustomShape 22"/>
          <p:cNvSpPr/>
          <p:nvPr/>
        </p:nvSpPr>
        <p:spPr>
          <a:xfrm>
            <a:off x="335520" y="2743200"/>
            <a:ext cx="4921920" cy="35622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$28,366,035,804</a:t>
            </a:r>
            <a:r>
              <a:rPr b="0" lang="en-US" sz="1800" spc="-1" strike="noStrike">
                <a:solidFill>
                  <a:srgbClr val="000000"/>
                </a:solidFill>
                <a:latin typeface="DejaVu Sans"/>
                <a:ea typeface="DejaVu Sans"/>
              </a:rPr>
              <a:t> raised between January 2014 and August 2018.</a:t>
            </a:r>
            <a:endParaRPr b="0" lang="en-GB" sz="1800" spc="-1" strike="noStrike">
              <a:solidFill>
                <a:srgbClr val="000000"/>
              </a:solidFill>
              <a:latin typeface="Arial"/>
            </a:endParaRPr>
          </a:p>
        </p:txBody>
      </p:sp>
      <p:graphicFrame>
        <p:nvGraphicFramePr>
          <p:cNvPr id="389" name=""/>
          <p:cNvGraphicFramePr/>
          <p:nvPr/>
        </p:nvGraphicFramePr>
        <p:xfrm>
          <a:off x="5179680" y="3461400"/>
          <a:ext cx="5781960" cy="1411200"/>
        </p:xfrm>
        <a:graphic>
          <a:graphicData uri="http://schemas.openxmlformats.org/drawingml/2006/table">
            <a:tbl>
              <a:tblPr/>
              <a:tblGrid>
                <a:gridCol w="1292760"/>
                <a:gridCol w="2125080"/>
                <a:gridCol w="2364480"/>
              </a:tblGrid>
              <a:tr h="216000">
                <a:tc>
                  <a:txBody>
                    <a:bodyPr lIns="90000" rIns="90000" anchor="ctr">
                      <a:noAutofit/>
                    </a:bodyPr>
                    <a:p>
                      <a:pPr algn="ctr">
                        <a:lnSpc>
                          <a:spcPct val="100000"/>
                        </a:lnSpc>
                      </a:pPr>
                      <a:r>
                        <a:rPr b="1" lang="en-US" sz="1300" spc="-1" strike="noStrike">
                          <a:solidFill>
                            <a:srgbClr val="000000"/>
                          </a:solidFill>
                          <a:latin typeface="DejaVu Sans"/>
                        </a:rPr>
                        <a:t>Coin</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ctr">
                      <a:noAutofit/>
                    </a:bodyPr>
                    <a:p>
                      <a:pPr algn="ctr">
                        <a:lnSpc>
                          <a:spcPct val="100000"/>
                        </a:lnSpc>
                      </a:pPr>
                      <a:r>
                        <a:rPr b="1" lang="en-US" sz="1300" spc="-1" strike="noStrike">
                          <a:solidFill>
                            <a:srgbClr val="000000"/>
                          </a:solidFill>
                          <a:latin typeface="DejaVu Sans"/>
                        </a:rPr>
                        <a:t>Total Funds raised</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ctr">
                      <a:noAutofit/>
                    </a:bodyPr>
                    <a:p>
                      <a:pPr algn="ctr">
                        <a:lnSpc>
                          <a:spcPct val="100000"/>
                        </a:lnSpc>
                      </a:pPr>
                      <a:r>
                        <a:rPr b="1" lang="en-US" sz="1300" spc="-1" strike="noStrike">
                          <a:solidFill>
                            <a:srgbClr val="000000"/>
                          </a:solidFill>
                          <a:latin typeface="DejaVu Sans"/>
                        </a:rPr>
                        <a:t>Year</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EOS</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$4.2 Billion</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2018</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Telegram</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$1.7 Billion</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February 2018</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TaTaTu</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$575 Million </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June 2018</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Dragon Coin</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$420 Million</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March 2018</a:t>
                      </a:r>
                      <a:endParaRPr b="0" lang="en-GB"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390" name=""/>
          <p:cNvSpPr/>
          <p:nvPr/>
        </p:nvSpPr>
        <p:spPr>
          <a:xfrm>
            <a:off x="5257800" y="3097800"/>
            <a:ext cx="5714640" cy="295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400" spc="-1" strike="noStrike">
                <a:solidFill>
                  <a:srgbClr val="000000"/>
                </a:solidFill>
                <a:latin typeface="DejaVu Sans"/>
              </a:rPr>
              <a:t>Some of the largest ICOs (in terms of how much they raised)</a:t>
            </a:r>
            <a:endParaRPr b="0" lang="en-GB" sz="1400" spc="-1" strike="noStrike">
              <a:solidFill>
                <a:srgbClr val="000000"/>
              </a:solidFill>
              <a:latin typeface="Arial"/>
            </a:endParaRPr>
          </a:p>
        </p:txBody>
      </p:sp>
      <p:sp>
        <p:nvSpPr>
          <p:cNvPr id="391" name="CustomShape 23"/>
          <p:cNvSpPr/>
          <p:nvPr/>
        </p:nvSpPr>
        <p:spPr>
          <a:xfrm>
            <a:off x="263520" y="6411600"/>
            <a:ext cx="90075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Based on data sourced from: </a:t>
            </a:r>
            <a:r>
              <a:rPr b="0" lang="en-US" sz="900" spc="-1" strike="noStrike" u="sng">
                <a:solidFill>
                  <a:srgbClr val="0000ff"/>
                </a:solidFill>
                <a:uFillTx/>
                <a:latin typeface="DejaVu Sans"/>
                <a:ea typeface="Roboto"/>
                <a:hlinkClick r:id="rId1"/>
              </a:rPr>
              <a:t>https://elementus.io/token-sales-history</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 I need a blockchain for that?</a:t>
            </a:r>
            <a:endParaRPr b="0" lang="en-GB" sz="2400" spc="-1" strike="noStrike">
              <a:solidFill>
                <a:srgbClr val="000000"/>
              </a:solidFill>
              <a:latin typeface="Arial"/>
            </a:endParaRPr>
          </a:p>
        </p:txBody>
      </p:sp>
      <p:sp>
        <p:nvSpPr>
          <p:cNvPr id="393" name="CustomShape 2"/>
          <p:cNvSpPr/>
          <p:nvPr/>
        </p:nvSpPr>
        <p:spPr>
          <a:xfrm>
            <a:off x="263520" y="6411600"/>
            <a:ext cx="72522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K. Wüst and A. Gervais, “Do you need a Blockchain?” IACR Cryptology ePrint Archive, vol. 2017, p. 375, 2017.</a:t>
            </a:r>
            <a:endParaRPr b="0" lang="en-GB" sz="900" spc="-1" strike="noStrike">
              <a:solidFill>
                <a:srgbClr val="000000"/>
              </a:solidFill>
              <a:latin typeface="Arial"/>
            </a:endParaRPr>
          </a:p>
        </p:txBody>
      </p:sp>
      <p:pic>
        <p:nvPicPr>
          <p:cNvPr id="394" name="" descr=""/>
          <p:cNvPicPr/>
          <p:nvPr/>
        </p:nvPicPr>
        <p:blipFill>
          <a:blip r:embed="rId1"/>
          <a:stretch/>
        </p:blipFill>
        <p:spPr>
          <a:xfrm>
            <a:off x="813600" y="1478520"/>
            <a:ext cx="8533440" cy="4305240"/>
          </a:xfrm>
          <a:prstGeom prst="rect">
            <a:avLst/>
          </a:prstGeom>
          <a:ln w="0">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5"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Mileage Logging</a:t>
            </a:r>
            <a:endParaRPr b="0" lang="en-GB" sz="2400" spc="-1" strike="noStrike">
              <a:solidFill>
                <a:srgbClr val="000000"/>
              </a:solidFill>
              <a:latin typeface="Arial"/>
            </a:endParaRPr>
          </a:p>
        </p:txBody>
      </p:sp>
      <p:sp>
        <p:nvSpPr>
          <p:cNvPr id="396" name="CustomShape 21"/>
          <p:cNvSpPr/>
          <p:nvPr/>
        </p:nvSpPr>
        <p:spPr>
          <a:xfrm>
            <a:off x="263520" y="6411600"/>
            <a:ext cx="7252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a:t>
            </a:r>
            <a:r>
              <a:rPr b="0" lang="en-US" sz="900" spc="-1" strike="noStrike" u="sng">
                <a:solidFill>
                  <a:srgbClr val="0000ff"/>
                </a:solidFill>
                <a:uFillTx/>
                <a:latin typeface="Roboto"/>
                <a:ea typeface="Roboto"/>
                <a:hlinkClick r:id="rId1"/>
              </a:rPr>
              <a:t>https://twitter.com/boschglobal/status/844131521426538497?lang=en</a:t>
            </a:r>
            <a:endParaRPr b="0" lang="en-GB" sz="900" spc="-1" strike="noStrike">
              <a:solidFill>
                <a:srgbClr val="000000"/>
              </a:solidFill>
              <a:latin typeface="Arial"/>
            </a:endParaRPr>
          </a:p>
        </p:txBody>
      </p:sp>
      <p:pic>
        <p:nvPicPr>
          <p:cNvPr id="397" name="" descr=""/>
          <p:cNvPicPr/>
          <p:nvPr/>
        </p:nvPicPr>
        <p:blipFill>
          <a:blip r:embed="rId2"/>
          <a:stretch/>
        </p:blipFill>
        <p:spPr>
          <a:xfrm>
            <a:off x="385200" y="1434240"/>
            <a:ext cx="10032840" cy="4202280"/>
          </a:xfrm>
          <a:prstGeom prst="rect">
            <a:avLst/>
          </a:prstGeom>
          <a:ln w="0">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8"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Access Management</a:t>
            </a:r>
            <a:endParaRPr b="0" lang="en-GB" sz="2400" spc="-1" strike="noStrike">
              <a:solidFill>
                <a:srgbClr val="000000"/>
              </a:solidFill>
              <a:latin typeface="Arial"/>
            </a:endParaRPr>
          </a:p>
        </p:txBody>
      </p:sp>
      <p:sp>
        <p:nvSpPr>
          <p:cNvPr id="399"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Not only buildings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Sharing economy (cars, bikes, apartments, etc.)</a:t>
            </a:r>
            <a:endParaRPr b="0" lang="en-GB"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Also:</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Health records</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Insurance information (e.g., car insurance) </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Sharing of personal data in general</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Supply-Chain Management</a:t>
            </a:r>
            <a:endParaRPr b="0" lang="en-GB" sz="2400" spc="-1" strike="noStrike">
              <a:solidFill>
                <a:srgbClr val="000000"/>
              </a:solidFill>
              <a:latin typeface="Arial"/>
            </a:endParaRPr>
          </a:p>
        </p:txBody>
      </p:sp>
      <p:sp>
        <p:nvSpPr>
          <p:cNvPr id="401"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Pharmaceutical supply chain management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pic>
        <p:nvPicPr>
          <p:cNvPr id="402" name="" descr=""/>
          <p:cNvPicPr/>
          <p:nvPr/>
        </p:nvPicPr>
        <p:blipFill>
          <a:blip r:embed="rId1"/>
          <a:stretch/>
        </p:blipFill>
        <p:spPr>
          <a:xfrm>
            <a:off x="325800" y="3756600"/>
            <a:ext cx="11094120" cy="709560"/>
          </a:xfrm>
          <a:prstGeom prst="rect">
            <a:avLst/>
          </a:prstGeom>
          <a:ln w="0">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3"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Supply-Chain Management</a:t>
            </a:r>
            <a:endParaRPr b="0" lang="en-GB" sz="2400" spc="-1" strike="noStrike">
              <a:solidFill>
                <a:srgbClr val="000000"/>
              </a:solidFill>
              <a:latin typeface="Arial"/>
            </a:endParaRPr>
          </a:p>
        </p:txBody>
      </p:sp>
      <p:sp>
        <p:nvSpPr>
          <p:cNvPr id="404" name="CustomShape 2"/>
          <p:cNvSpPr/>
          <p:nvPr/>
        </p:nvSpPr>
        <p:spPr>
          <a:xfrm>
            <a:off x="263520" y="6411600"/>
            <a:ext cx="72522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BearingPoint – Blockchain als Treiber im modernen Supply Chain Management 4.0 (2018).</a:t>
            </a:r>
            <a:endParaRPr b="0" lang="en-GB" sz="900" spc="-1" strike="noStrike">
              <a:solidFill>
                <a:srgbClr val="000000"/>
              </a:solidFill>
              <a:latin typeface="Arial"/>
            </a:endParaRPr>
          </a:p>
        </p:txBody>
      </p:sp>
      <p:pic>
        <p:nvPicPr>
          <p:cNvPr id="405" name="" descr=""/>
          <p:cNvPicPr/>
          <p:nvPr/>
        </p:nvPicPr>
        <p:blipFill>
          <a:blip r:embed="rId1"/>
          <a:stretch/>
        </p:blipFill>
        <p:spPr>
          <a:xfrm>
            <a:off x="1137600" y="1216440"/>
            <a:ext cx="9182520" cy="5128200"/>
          </a:xfrm>
          <a:prstGeom prst="rect">
            <a:avLst/>
          </a:prstGeom>
          <a:ln w="0">
            <a:noFill/>
          </a:ln>
        </p:spPr>
      </p:pic>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6"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Asset Tokenization</a:t>
            </a:r>
            <a:endParaRPr b="0" lang="en-GB" sz="2400" spc="-1" strike="noStrike">
              <a:solidFill>
                <a:srgbClr val="000000"/>
              </a:solidFill>
              <a:latin typeface="Arial"/>
            </a:endParaRPr>
          </a:p>
        </p:txBody>
      </p:sp>
      <p:sp>
        <p:nvSpPr>
          <p:cNvPr id="407" name="CustomShape 2"/>
          <p:cNvSpPr/>
          <p:nvPr/>
        </p:nvSpPr>
        <p:spPr>
          <a:xfrm>
            <a:off x="263520" y="6411600"/>
            <a:ext cx="7252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a:t>
            </a:r>
            <a:r>
              <a:rPr b="0" lang="en-US" sz="900" spc="-1" strike="noStrike" u="sng">
                <a:solidFill>
                  <a:srgbClr val="0000ff"/>
                </a:solidFill>
                <a:uFillTx/>
                <a:latin typeface="Roboto"/>
                <a:ea typeface="Roboto"/>
                <a:hlinkClick r:id="rId1"/>
              </a:rPr>
              <a:t>blog.softwaremill.com</a:t>
            </a:r>
            <a:endParaRPr b="0" lang="en-GB" sz="900" spc="-1" strike="noStrike">
              <a:solidFill>
                <a:srgbClr val="000000"/>
              </a:solidFill>
              <a:latin typeface="Arial"/>
            </a:endParaRPr>
          </a:p>
        </p:txBody>
      </p:sp>
      <p:pic>
        <p:nvPicPr>
          <p:cNvPr id="408" name="" descr=""/>
          <p:cNvPicPr/>
          <p:nvPr/>
        </p:nvPicPr>
        <p:blipFill>
          <a:blip r:embed="rId2"/>
          <a:stretch/>
        </p:blipFill>
        <p:spPr>
          <a:xfrm>
            <a:off x="2023200" y="1859400"/>
            <a:ext cx="7382520" cy="3938400"/>
          </a:xfrm>
          <a:prstGeom prst="rect">
            <a:avLst/>
          </a:prstGeom>
          <a:ln w="0">
            <a:noFill/>
          </a:ln>
        </p:spPr>
      </p:pic>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Asset Tokenization</a:t>
            </a:r>
            <a:endParaRPr b="0" lang="en-GB" sz="2400" spc="-1" strike="noStrike">
              <a:solidFill>
                <a:srgbClr val="000000"/>
              </a:solidFill>
              <a:latin typeface="Arial"/>
            </a:endParaRPr>
          </a:p>
        </p:txBody>
      </p:sp>
      <p:sp>
        <p:nvSpPr>
          <p:cNvPr id="410" name="CustomShape 2"/>
          <p:cNvSpPr/>
          <p:nvPr/>
        </p:nvSpPr>
        <p:spPr>
          <a:xfrm>
            <a:off x="263520" y="6411600"/>
            <a:ext cx="7252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a:t>
            </a:r>
            <a:r>
              <a:rPr b="0" lang="en-US" sz="900" spc="-1" strike="noStrike" u="sng">
                <a:solidFill>
                  <a:srgbClr val="0000ff"/>
                </a:solidFill>
                <a:uFillTx/>
                <a:latin typeface="Roboto"/>
                <a:ea typeface="Roboto"/>
                <a:hlinkClick r:id="rId1"/>
              </a:rPr>
              <a:t>blog.softwaremill.com</a:t>
            </a:r>
            <a:endParaRPr b="0" lang="en-GB" sz="900" spc="-1" strike="noStrike">
              <a:solidFill>
                <a:srgbClr val="000000"/>
              </a:solidFill>
              <a:latin typeface="Arial"/>
            </a:endParaRPr>
          </a:p>
        </p:txBody>
      </p:sp>
      <p:pic>
        <p:nvPicPr>
          <p:cNvPr id="411" name="" descr=""/>
          <p:cNvPicPr/>
          <p:nvPr/>
        </p:nvPicPr>
        <p:blipFill>
          <a:blip r:embed="rId2"/>
          <a:stretch/>
        </p:blipFill>
        <p:spPr>
          <a:xfrm>
            <a:off x="-410760" y="2235240"/>
            <a:ext cx="12190680" cy="2386080"/>
          </a:xfrm>
          <a:prstGeom prst="rect">
            <a:avLst/>
          </a:prstGeom>
          <a:ln w="0">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Further Applications</a:t>
            </a:r>
            <a:endParaRPr b="0" lang="en-GB" sz="2400" spc="-1" strike="noStrike">
              <a:solidFill>
                <a:srgbClr val="000000"/>
              </a:solidFill>
              <a:latin typeface="Arial"/>
            </a:endParaRPr>
          </a:p>
        </p:txBody>
      </p:sp>
      <p:sp>
        <p:nvSpPr>
          <p:cNvPr id="413"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Identity solutions (Self-Sovereign Identities, DIDs, Authcoin, Unchained(X), Rechained, BlockVoke)</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Spotify on the blockchain</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Voting</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Land registry entries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Frictionless payment solutions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and so on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4" name="CustomShape 1"/>
          <p:cNvSpPr/>
          <p:nvPr/>
        </p:nvSpPr>
        <p:spPr>
          <a:xfrm>
            <a:off x="335520" y="4406760"/>
            <a:ext cx="10748880" cy="1357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Cryptography for Blockchain Technology</a:t>
            </a:r>
            <a:endParaRPr b="0" lang="en-GB" sz="3000" spc="-1" strike="noStrike">
              <a:solidFill>
                <a:srgbClr val="000000"/>
              </a:solidFill>
              <a:latin typeface="Arial"/>
            </a:endParaRPr>
          </a:p>
        </p:txBody>
      </p:sp>
      <p:sp>
        <p:nvSpPr>
          <p:cNvPr id="415" name="CustomShape 2"/>
          <p:cNvSpPr/>
          <p:nvPr/>
        </p:nvSpPr>
        <p:spPr>
          <a:xfrm>
            <a:off x="335520" y="2906640"/>
            <a:ext cx="10748880" cy="1495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32"/>
          <p:cNvSpPr/>
          <p:nvPr/>
        </p:nvSpPr>
        <p:spPr>
          <a:xfrm>
            <a:off x="335520" y="4406760"/>
            <a:ext cx="10741320" cy="1350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News/Updates</a:t>
            </a:r>
            <a:endParaRPr b="0" lang="en-GB" sz="3000" spc="-1" strike="noStrike">
              <a:solidFill>
                <a:srgbClr val="000000"/>
              </a:solidFill>
              <a:latin typeface="Arial"/>
            </a:endParaRPr>
          </a:p>
        </p:txBody>
      </p:sp>
      <p:sp>
        <p:nvSpPr>
          <p:cNvPr id="275" name="CustomShape 33"/>
          <p:cNvSpPr/>
          <p:nvPr/>
        </p:nvSpPr>
        <p:spPr>
          <a:xfrm>
            <a:off x="335520" y="2906640"/>
            <a:ext cx="10741320" cy="14882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6"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Quick Note</a:t>
            </a:r>
            <a:endParaRPr b="0" lang="en-GB" sz="2400" spc="-1" strike="noStrike">
              <a:solidFill>
                <a:srgbClr val="000000"/>
              </a:solidFill>
              <a:latin typeface="Arial"/>
            </a:endParaRPr>
          </a:p>
        </p:txBody>
      </p:sp>
      <p:sp>
        <p:nvSpPr>
          <p:cNvPr id="417"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While cryptocurrencies use cryptographic techniques such as cryptographic hash functions and signature schemes, there is usually no encryption or decryption involved.</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8"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Are Hash Functions?</a:t>
            </a:r>
            <a:endParaRPr b="0" lang="en-GB" sz="2400" spc="-1" strike="noStrike">
              <a:solidFill>
                <a:srgbClr val="000000"/>
              </a:solidFill>
              <a:latin typeface="Arial"/>
            </a:endParaRPr>
          </a:p>
        </p:txBody>
      </p:sp>
      <p:sp>
        <p:nvSpPr>
          <p:cNvPr id="419"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Definition:</a:t>
            </a:r>
            <a:endParaRPr b="0" lang="en-GB"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called a hash function if it has the following properties:</a:t>
            </a:r>
            <a:endParaRPr b="0" lang="en-GB"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Compression: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maps an input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of arbitrary finite bit length to an output </a:t>
            </a:r>
            <a:r>
              <a:rPr b="0" i="1" lang="en-US" sz="1800" spc="-1" strike="noStrike">
                <a:solidFill>
                  <a:srgbClr val="000000"/>
                </a:solidFill>
                <a:latin typeface="DejaVu Sans"/>
                <a:ea typeface="DejaVu Sans"/>
              </a:rPr>
              <a:t>h(x)</a:t>
            </a:r>
            <a:r>
              <a:rPr b="0" lang="en-US" sz="1800" spc="-1" strike="noStrike">
                <a:solidFill>
                  <a:srgbClr val="000000"/>
                </a:solidFill>
                <a:latin typeface="DejaVu Sans"/>
                <a:ea typeface="DejaVu Sans"/>
              </a:rPr>
              <a:t> of fixed bit length </a:t>
            </a:r>
            <a:r>
              <a:rPr b="0" i="1" lang="en-US" sz="1800" spc="-1" strike="noStrike">
                <a:solidFill>
                  <a:srgbClr val="000000"/>
                </a:solidFill>
                <a:latin typeface="DejaVu Sans"/>
                <a:ea typeface="DejaVu Sans"/>
              </a:rPr>
              <a:t>n</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lvl="2" marL="648000" indent="-215640">
              <a:lnSpc>
                <a:spcPct val="100000"/>
              </a:lnSpc>
              <a:spcBef>
                <a:spcPts val="360"/>
              </a:spcBef>
              <a:buClr>
                <a:srgbClr val="008c4f"/>
              </a:buClr>
              <a:buSzPct val="45000"/>
              <a:buFont typeface="Symbol"/>
              <a:buChar char=""/>
            </a:pP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 0, 1</a:t>
            </a:r>
            <a:r>
              <a:rPr b="0" lang="en-US" sz="1800" spc="-1" strike="noStrike" baseline="33000">
                <a:solidFill>
                  <a:srgbClr val="000000"/>
                </a:solidFill>
                <a:latin typeface="DejaVu Sans"/>
                <a:ea typeface="DejaVu Sans"/>
              </a:rPr>
              <a:t>∗</a:t>
            </a:r>
            <a:r>
              <a:rPr b="0" lang="en-US" sz="1800" spc="-1" strike="noStrike">
                <a:solidFill>
                  <a:srgbClr val="000000"/>
                </a:solidFill>
                <a:latin typeface="DejaVu Sans"/>
                <a:ea typeface="DejaVu Sans"/>
              </a:rPr>
              <a:t> → 0, 1</a:t>
            </a:r>
            <a:r>
              <a:rPr b="0" i="1" lang="en-US" sz="1800" spc="-1" strike="noStrike" baseline="33000">
                <a:solidFill>
                  <a:srgbClr val="000000"/>
                </a:solidFill>
                <a:latin typeface="DejaVu Sans"/>
                <a:ea typeface="DejaVu Sans"/>
              </a:rPr>
              <a:t>n</a:t>
            </a:r>
            <a:endParaRPr b="0" lang="en-GB"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Ease of computation: Given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it is easy to compute </a:t>
            </a:r>
            <a:r>
              <a:rPr b="0" i="1" lang="en-US" sz="1800" spc="-1" strike="noStrike">
                <a:solidFill>
                  <a:srgbClr val="000000"/>
                </a:solidFill>
                <a:latin typeface="DejaVu Sans"/>
                <a:ea typeface="DejaVu Sans"/>
              </a:rPr>
              <a:t>h(x)</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pic>
        <p:nvPicPr>
          <p:cNvPr id="420" name="" descr=""/>
          <p:cNvPicPr/>
          <p:nvPr/>
        </p:nvPicPr>
        <p:blipFill>
          <a:blip r:embed="rId1"/>
          <a:stretch/>
        </p:blipFill>
        <p:spPr>
          <a:xfrm>
            <a:off x="1384200" y="3474720"/>
            <a:ext cx="8670960" cy="2809800"/>
          </a:xfrm>
          <a:prstGeom prst="rect">
            <a:avLst/>
          </a:prstGeom>
          <a:ln w="0">
            <a:noFill/>
          </a:ln>
        </p:spPr>
      </p:pic>
      <p:sp>
        <p:nvSpPr>
          <p:cNvPr id="421" name="CustomShape 3"/>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2"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GB" sz="2400" spc="-1" strike="noStrike">
              <a:solidFill>
                <a:srgbClr val="000000"/>
              </a:solidFill>
              <a:latin typeface="Arial"/>
            </a:endParaRPr>
          </a:p>
        </p:txBody>
      </p:sp>
      <p:sp>
        <p:nvSpPr>
          <p:cNvPr id="423"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Cryptographic hash functions have certain properties in addition,compared to regular hash functions.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First two definitions that will be useful for the remainder of this section.</a:t>
            </a:r>
            <a:br>
              <a:rPr sz="1800"/>
            </a:br>
            <a:br>
              <a:rPr sz="1800"/>
            </a:br>
            <a:r>
              <a:rPr b="1" lang="en-US" sz="1800" spc="-1" strike="noStrike">
                <a:solidFill>
                  <a:srgbClr val="000000"/>
                </a:solidFill>
                <a:latin typeface="DejaVu Sans"/>
                <a:ea typeface="DejaVu Sans"/>
              </a:rPr>
              <a:t>Definition</a:t>
            </a:r>
            <a:br>
              <a:rPr sz="1800"/>
            </a:br>
            <a:r>
              <a:rPr b="0" lang="en-US" sz="1800" spc="-1" strike="noStrike">
                <a:solidFill>
                  <a:srgbClr val="000000"/>
                </a:solidFill>
                <a:latin typeface="DejaVu Sans"/>
                <a:ea typeface="DejaVu Sans"/>
              </a:rPr>
              <a:t>If a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a </a:t>
            </a:r>
            <a:r>
              <a:rPr b="0" i="1" lang="en-US" sz="1800" spc="-1" strike="noStrike">
                <a:solidFill>
                  <a:srgbClr val="000000"/>
                </a:solidFill>
                <a:latin typeface="DejaVu Sans"/>
                <a:ea typeface="DejaVu Sans"/>
              </a:rPr>
              <a:t>one-way function</a:t>
            </a:r>
            <a:r>
              <a:rPr b="0" lang="en-US" sz="1800" spc="-1" strike="noStrike">
                <a:solidFill>
                  <a:srgbClr val="000000"/>
                </a:solidFill>
                <a:latin typeface="DejaVu Sans"/>
                <a:ea typeface="DejaVu Sans"/>
              </a:rPr>
              <a:t>, then a function </a:t>
            </a:r>
            <a:r>
              <a:rPr b="0" i="1" lang="en-US" sz="1800" spc="-1" strike="noStrike">
                <a:solidFill>
                  <a:srgbClr val="000000"/>
                </a:solidFill>
                <a:latin typeface="DejaVu Sans"/>
                <a:ea typeface="DejaVu Sans"/>
              </a:rPr>
              <a:t>h</a:t>
            </a:r>
            <a:r>
              <a:rPr b="0" i="1" lang="en-US" sz="1800" spc="-1" strike="noStrike" baseline="33000">
                <a:solidFill>
                  <a:srgbClr val="000000"/>
                </a:solidFill>
                <a:latin typeface="DejaVu Sans"/>
                <a:ea typeface="DejaVu Sans"/>
              </a:rPr>
              <a:t>-1</a:t>
            </a:r>
            <a:r>
              <a:rPr b="0" lang="en-US" sz="1800" spc="-1" strike="noStrike">
                <a:solidFill>
                  <a:srgbClr val="000000"/>
                </a:solidFill>
                <a:latin typeface="DejaVu Sans"/>
                <a:ea typeface="DejaVu Sans"/>
              </a:rPr>
              <a:t> does not exist. It is therefore computationally infeasible to find the input to an output of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Definition</a:t>
            </a:r>
            <a:br>
              <a:rPr sz="1800"/>
            </a:br>
            <a:r>
              <a:rPr b="0" lang="en-US" sz="1800" spc="-1" strike="noStrike">
                <a:solidFill>
                  <a:srgbClr val="000000"/>
                </a:solidFill>
                <a:latin typeface="DejaVu Sans"/>
                <a:ea typeface="DejaVu Sans"/>
              </a:rPr>
              <a:t>A problem that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is e.g. a ”hard” instance of an NP-hard problem of sufficient size. ”Hard” means that there is no more efficient way of solving the problem than trying all possible solutions (”bruteforce”). Sufficient means that the size is large enough that it can be considered not computable with classical computers, e.g. a search space of size 2</a:t>
            </a:r>
            <a:r>
              <a:rPr b="0" lang="en-US" sz="1800" spc="-1" strike="noStrike" baseline="33000">
                <a:solidFill>
                  <a:srgbClr val="000000"/>
                </a:solidFill>
                <a:latin typeface="DejaVu Sans"/>
                <a:ea typeface="DejaVu Sans"/>
              </a:rPr>
              <a:t>256</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4"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GB" sz="2400" spc="-1" strike="noStrike">
              <a:solidFill>
                <a:srgbClr val="000000"/>
              </a:solidFill>
              <a:latin typeface="Arial"/>
            </a:endParaRPr>
          </a:p>
        </p:txBody>
      </p:sp>
      <p:sp>
        <p:nvSpPr>
          <p:cNvPr id="425"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br>
              <a:rPr sz="1800"/>
            </a:br>
            <a:r>
              <a:rPr b="0" lang="en-US" sz="1800" spc="-1" strike="noStrike">
                <a:solidFill>
                  <a:srgbClr val="000000"/>
                </a:solidFill>
                <a:latin typeface="DejaVu Sans"/>
                <a:ea typeface="DejaVu Sans"/>
              </a:rPr>
              <a:t>Preimage resistance of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essentially all pre-specified outputs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it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to find an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such that </a:t>
            </a:r>
            <a:r>
              <a:rPr b="0" i="1" lang="en-US" sz="1800" spc="-1" strike="noStrike">
                <a:solidFill>
                  <a:srgbClr val="000000"/>
                </a:solidFill>
                <a:latin typeface="DejaVu Sans"/>
                <a:ea typeface="DejaVu Sans"/>
              </a:rPr>
              <a:t>h(x) = y</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also called a one-way function</a:t>
            </a: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p:txBody>
      </p:sp>
      <p:pic>
        <p:nvPicPr>
          <p:cNvPr id="426" name="" descr=""/>
          <p:cNvPicPr/>
          <p:nvPr/>
        </p:nvPicPr>
        <p:blipFill>
          <a:blip r:embed="rId1"/>
          <a:stretch/>
        </p:blipFill>
        <p:spPr>
          <a:xfrm>
            <a:off x="2194560" y="3474720"/>
            <a:ext cx="7403400" cy="3052080"/>
          </a:xfrm>
          <a:prstGeom prst="rect">
            <a:avLst/>
          </a:prstGeom>
          <a:ln w="0">
            <a:noFill/>
          </a:ln>
        </p:spPr>
      </p:pic>
      <p:sp>
        <p:nvSpPr>
          <p:cNvPr id="427" name="CustomShape 3"/>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GB" sz="2400" spc="-1" strike="noStrike">
              <a:solidFill>
                <a:srgbClr val="000000"/>
              </a:solidFill>
              <a:latin typeface="Arial"/>
            </a:endParaRPr>
          </a:p>
        </p:txBody>
      </p:sp>
      <p:sp>
        <p:nvSpPr>
          <p:cNvPr id="429"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Second preimage resistance is the property of a hash function h that for a given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it is computationally infeasible to find any second input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with </a:t>
            </a:r>
            <a:r>
              <a:rPr b="0" i="1" lang="en-US" sz="1800" spc="-1" strike="noStrike">
                <a:solidFill>
                  <a:srgbClr val="000000"/>
                </a:solidFill>
                <a:latin typeface="DejaVu Sans"/>
                <a:ea typeface="DejaVu Sans"/>
              </a:rPr>
              <a:t>x != x'</a:t>
            </a:r>
            <a:r>
              <a:rPr b="0" lang="en-US" sz="1800" spc="-1" strike="noStrike">
                <a:solidFill>
                  <a:srgbClr val="000000"/>
                </a:solidFill>
                <a:latin typeface="DejaVu Sans"/>
                <a:ea typeface="DejaVu Sans"/>
              </a:rPr>
              <a:t> such that </a:t>
            </a:r>
            <a:r>
              <a:rPr b="0" i="1" lang="en-US" sz="1800" spc="-1" strike="noStrike">
                <a:solidFill>
                  <a:srgbClr val="000000"/>
                </a:solidFill>
                <a:latin typeface="DejaVu Sans"/>
                <a:ea typeface="DejaVu Sans"/>
              </a:rPr>
              <a:t>h(x) = h(x')</a:t>
            </a:r>
            <a:r>
              <a:rPr b="0" lang="en-US" sz="1800" spc="-1" strike="noStrike">
                <a:solidFill>
                  <a:srgbClr val="000000"/>
                </a:solidFill>
                <a:latin typeface="DejaVu Sans"/>
                <a:ea typeface="DejaVu Sans"/>
              </a:rPr>
              <a:t>. In other words, it is computationally infeasible to find a different input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that results in the same output.</a:t>
            </a: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p:txBody>
      </p:sp>
      <p:pic>
        <p:nvPicPr>
          <p:cNvPr id="430" name="" descr=""/>
          <p:cNvPicPr/>
          <p:nvPr/>
        </p:nvPicPr>
        <p:blipFill>
          <a:blip r:embed="rId1"/>
          <a:stretch/>
        </p:blipFill>
        <p:spPr>
          <a:xfrm>
            <a:off x="846720" y="3200400"/>
            <a:ext cx="10238040" cy="3362760"/>
          </a:xfrm>
          <a:prstGeom prst="rect">
            <a:avLst/>
          </a:prstGeom>
          <a:ln w="0">
            <a:noFill/>
          </a:ln>
        </p:spPr>
      </p:pic>
      <p:sp>
        <p:nvSpPr>
          <p:cNvPr id="431" name="CustomShape 3"/>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2"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GB" sz="2400" spc="-1" strike="noStrike">
              <a:solidFill>
                <a:srgbClr val="000000"/>
              </a:solidFill>
              <a:latin typeface="Arial"/>
            </a:endParaRPr>
          </a:p>
        </p:txBody>
      </p:sp>
      <p:sp>
        <p:nvSpPr>
          <p:cNvPr id="433"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said to be collision resistant if it is computationally infeasible to find two values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such that</a:t>
            </a:r>
            <a:r>
              <a:rPr b="0" i="1" lang="en-US" sz="1800" spc="-1" strike="noStrike">
                <a:solidFill>
                  <a:srgbClr val="000000"/>
                </a:solidFill>
                <a:latin typeface="DejaVu Sans"/>
                <a:ea typeface="DejaVu Sans"/>
              </a:rPr>
              <a:t> x != y</a:t>
            </a:r>
            <a:r>
              <a:rPr b="0" lang="en-US" sz="1800" spc="-1" strike="noStrike">
                <a:solidFill>
                  <a:srgbClr val="000000"/>
                </a:solidFill>
                <a:latin typeface="DejaVu Sans"/>
                <a:ea typeface="DejaVu Sans"/>
              </a:rPr>
              <a:t> , but </a:t>
            </a:r>
            <a:r>
              <a:rPr b="0" i="1" lang="en-US" sz="1800" spc="-1" strike="noStrike">
                <a:solidFill>
                  <a:srgbClr val="000000"/>
                </a:solidFill>
                <a:latin typeface="DejaVu Sans"/>
                <a:ea typeface="DejaVu Sans"/>
              </a:rPr>
              <a:t>h(x) = h(y)</a:t>
            </a:r>
            <a:r>
              <a:rPr b="0" lang="en-US" sz="1800" spc="-1" strike="noStrike">
                <a:solidFill>
                  <a:srgbClr val="000000"/>
                </a:solidFill>
                <a:latin typeface="DejaVu Sans"/>
                <a:ea typeface="DejaVu Sans"/>
              </a:rPr>
              <a:t>. In other words, it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to find two values that hash to the same output. This is different from second preimage resistance insofar as here no fixed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or output is given and both inputs may be changed.</a:t>
            </a: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p:txBody>
      </p:sp>
      <p:pic>
        <p:nvPicPr>
          <p:cNvPr id="434" name="" descr=""/>
          <p:cNvPicPr/>
          <p:nvPr/>
        </p:nvPicPr>
        <p:blipFill>
          <a:blip r:embed="rId1"/>
          <a:stretch/>
        </p:blipFill>
        <p:spPr>
          <a:xfrm>
            <a:off x="1280160" y="3566160"/>
            <a:ext cx="9232200" cy="2985840"/>
          </a:xfrm>
          <a:prstGeom prst="rect">
            <a:avLst/>
          </a:prstGeom>
          <a:ln w="0">
            <a:noFill/>
          </a:ln>
        </p:spPr>
      </p:pic>
      <p:sp>
        <p:nvSpPr>
          <p:cNvPr id="435" name="CustomShape 3"/>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6"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GB" sz="2400" spc="-1" strike="noStrike">
              <a:solidFill>
                <a:srgbClr val="000000"/>
              </a:solidFill>
              <a:latin typeface="Arial"/>
            </a:endParaRPr>
          </a:p>
        </p:txBody>
      </p:sp>
      <p:sp>
        <p:nvSpPr>
          <p:cNvPr id="437"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said to be hiding if, for a secret, randomly chosen value </a:t>
            </a:r>
            <a:r>
              <a:rPr b="0" i="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 of sufficient size, given </a:t>
            </a:r>
            <a:r>
              <a:rPr b="0" i="1" lang="en-US" sz="1800" spc="-1" strike="noStrike">
                <a:solidFill>
                  <a:srgbClr val="000000"/>
                </a:solidFill>
                <a:latin typeface="DejaVu Sans"/>
                <a:ea typeface="DejaVu Sans"/>
              </a:rPr>
              <a:t>h(r||x)</a:t>
            </a:r>
            <a:r>
              <a:rPr b="0" lang="en-US" sz="1800" spc="-1" strike="noStrike">
                <a:solidFill>
                  <a:srgbClr val="000000"/>
                </a:solidFill>
                <a:latin typeface="DejaVu Sans"/>
                <a:ea typeface="DejaVu Sans"/>
              </a:rPr>
              <a:t> it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to find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Sufficient size, again, refers to the search space. A size of 256 bit can usually be considered sufficient.</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means that the hash function in combination with a random number can protect the value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contained in the hash, even if is from a small set of values that otherwise could easily be found through bruteforce.</a:t>
            </a: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p:txBody>
      </p:sp>
      <p:pic>
        <p:nvPicPr>
          <p:cNvPr id="438" name="" descr=""/>
          <p:cNvPicPr/>
          <p:nvPr/>
        </p:nvPicPr>
        <p:blipFill>
          <a:blip r:embed="rId1"/>
          <a:stretch/>
        </p:blipFill>
        <p:spPr>
          <a:xfrm>
            <a:off x="1737360" y="4023360"/>
            <a:ext cx="8592120" cy="2520720"/>
          </a:xfrm>
          <a:prstGeom prst="rect">
            <a:avLst/>
          </a:prstGeom>
          <a:ln w="0">
            <a:noFill/>
          </a:ln>
        </p:spPr>
      </p:pic>
      <p:sp>
        <p:nvSpPr>
          <p:cNvPr id="439" name="CustomShape 3"/>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0"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Message Digests</a:t>
            </a:r>
            <a:endParaRPr b="0" lang="en-GB" sz="2400" spc="-1" strike="noStrike">
              <a:solidFill>
                <a:srgbClr val="000000"/>
              </a:solidFill>
              <a:latin typeface="Arial"/>
            </a:endParaRPr>
          </a:p>
        </p:txBody>
      </p:sp>
      <p:sp>
        <p:nvSpPr>
          <p:cNvPr id="441"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Suppose you want to store information on an external hosting service. After a successful upload on the external service you want to free up space by deleting that information from your hard drive. You plan to download the data later. However, you want to make sure that the external party cannot modify your content in the mean time without you knowing about the manipulation. How do you proceed? As of the property second preimage resistance of the cryptographic hash function it is not possible to generate the same hash with different contents. Therefore, if the external service manipulates your data, the hash changes. With that, manipulation can be detected if you store the hash instead of the data itself.</a:t>
            </a:r>
            <a:br>
              <a:rPr sz="1800"/>
            </a:br>
            <a:br>
              <a:rPr sz="1800"/>
            </a:br>
            <a:br>
              <a:rPr sz="1800"/>
            </a:br>
            <a:br>
              <a:rPr sz="1800"/>
            </a:br>
            <a:br>
              <a:rPr sz="1800"/>
            </a:br>
            <a:br>
              <a:rPr sz="1800"/>
            </a:br>
            <a:br>
              <a:rPr sz="1800"/>
            </a:br>
            <a:br>
              <a:rPr sz="1800"/>
            </a:br>
            <a:br>
              <a:rPr sz="1800"/>
            </a:br>
            <a:endParaRPr b="0" lang="en-GB" sz="1800" spc="-1" strike="noStrike">
              <a:solidFill>
                <a:srgbClr val="000000"/>
              </a:solidFill>
              <a:latin typeface="Arial"/>
            </a:endParaRPr>
          </a:p>
        </p:txBody>
      </p:sp>
      <p:pic>
        <p:nvPicPr>
          <p:cNvPr id="442" name="" descr=""/>
          <p:cNvPicPr/>
          <p:nvPr/>
        </p:nvPicPr>
        <p:blipFill>
          <a:blip r:embed="rId1"/>
          <a:stretch/>
        </p:blipFill>
        <p:spPr>
          <a:xfrm>
            <a:off x="1616400" y="3749040"/>
            <a:ext cx="8530200" cy="2739960"/>
          </a:xfrm>
          <a:prstGeom prst="rect">
            <a:avLst/>
          </a:prstGeom>
          <a:ln w="0">
            <a:noFill/>
          </a:ln>
        </p:spPr>
      </p:pic>
      <p:sp>
        <p:nvSpPr>
          <p:cNvPr id="443" name="CustomShape 3"/>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4" name="" descr=""/>
          <p:cNvPicPr/>
          <p:nvPr/>
        </p:nvPicPr>
        <p:blipFill>
          <a:blip r:embed="rId1"/>
          <a:stretch/>
        </p:blipFill>
        <p:spPr>
          <a:xfrm>
            <a:off x="1645920" y="3818520"/>
            <a:ext cx="8226360" cy="2640960"/>
          </a:xfrm>
          <a:prstGeom prst="rect">
            <a:avLst/>
          </a:prstGeom>
          <a:ln w="0">
            <a:noFill/>
          </a:ln>
        </p:spPr>
      </p:pic>
      <p:sp>
        <p:nvSpPr>
          <p:cNvPr id="445"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Commitments</a:t>
            </a:r>
            <a:endParaRPr b="0" lang="en-GB" sz="2400" spc="-1" strike="noStrike">
              <a:solidFill>
                <a:srgbClr val="000000"/>
              </a:solidFill>
              <a:latin typeface="Arial"/>
            </a:endParaRPr>
          </a:p>
        </p:txBody>
      </p:sp>
      <p:sp>
        <p:nvSpPr>
          <p:cNvPr id="446"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A person can commit to a value without revealing it immediately by using a hiding cryptographic hash function.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Definition</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commitment scheme consists of two algorithms:</a:t>
            </a:r>
            <a:endParaRPr b="0" lang="en-GB" sz="1800" spc="-1" strike="noStrike">
              <a:solidFill>
                <a:srgbClr val="000000"/>
              </a:solidFill>
              <a:latin typeface="Arial"/>
            </a:endParaRPr>
          </a:p>
          <a:p>
            <a:pPr marL="216000" indent="-214560">
              <a:lnSpc>
                <a:spcPct val="100000"/>
              </a:lnSpc>
              <a:spcBef>
                <a:spcPts val="360"/>
              </a:spcBef>
              <a:buClr>
                <a:srgbClr val="168253"/>
              </a:buClr>
              <a:buSzPct val="45000"/>
              <a:buFont typeface="Wingdings" charset="2"/>
              <a:buChar char=""/>
            </a:pPr>
            <a:r>
              <a:rPr b="0" i="1" lang="en-US" sz="1800" spc="-1" strike="noStrike">
                <a:solidFill>
                  <a:srgbClr val="000000"/>
                </a:solidFill>
                <a:latin typeface="DejaVu Sans"/>
                <a:ea typeface="DejaVu Sans"/>
              </a:rPr>
              <a:t>com := commit(msg; nonce)</a:t>
            </a:r>
            <a:r>
              <a:rPr b="0" lang="en-US" sz="1800" spc="-1" strike="noStrike">
                <a:solidFill>
                  <a:srgbClr val="000000"/>
                </a:solidFill>
                <a:latin typeface="DejaVu Sans"/>
                <a:ea typeface="DejaVu Sans"/>
              </a:rPr>
              <a:t> where msg is the message and nonce is the random number. The hash of the concatenation is returned.</a:t>
            </a:r>
            <a:endParaRPr b="0" lang="en-GB" sz="1800" spc="-1" strike="noStrike">
              <a:solidFill>
                <a:srgbClr val="000000"/>
              </a:solidFill>
              <a:latin typeface="Arial"/>
            </a:endParaRPr>
          </a:p>
          <a:p>
            <a:pPr marL="216000" indent="-214560">
              <a:lnSpc>
                <a:spcPct val="100000"/>
              </a:lnSpc>
              <a:spcBef>
                <a:spcPts val="360"/>
              </a:spcBef>
              <a:buClr>
                <a:srgbClr val="168253"/>
              </a:buClr>
              <a:buSzPct val="45000"/>
              <a:buFont typeface="Wingdings" charset="2"/>
              <a:buChar char=""/>
            </a:pPr>
            <a:r>
              <a:rPr b="0" i="1" lang="en-US" sz="1800" spc="-1" strike="noStrike">
                <a:solidFill>
                  <a:srgbClr val="000000"/>
                </a:solidFill>
                <a:latin typeface="DejaVu Sans"/>
                <a:ea typeface="DejaVu Sans"/>
              </a:rPr>
              <a:t>verification := verify(com; msg; nonce)</a:t>
            </a:r>
            <a:r>
              <a:rPr b="0" lang="en-US" sz="1800" spc="-1" strike="noStrike">
                <a:solidFill>
                  <a:srgbClr val="000000"/>
                </a:solidFill>
                <a:latin typeface="DejaVu Sans"/>
                <a:ea typeface="DejaVu Sans"/>
              </a:rPr>
              <a:t> where msg is the result of checking whether a given (msg; nonce) pair produces the same result as com.</a:t>
            </a: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p:txBody>
      </p:sp>
      <p:sp>
        <p:nvSpPr>
          <p:cNvPr id="447" name="CustomShape 3"/>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8"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Search Puzzle</a:t>
            </a:r>
            <a:endParaRPr b="0" lang="en-GB" sz="2400" spc="-1" strike="noStrike">
              <a:solidFill>
                <a:srgbClr val="000000"/>
              </a:solidFill>
              <a:latin typeface="Arial"/>
            </a:endParaRPr>
          </a:p>
        </p:txBody>
      </p:sp>
      <p:sp>
        <p:nvSpPr>
          <p:cNvPr id="449"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A search puzzle is a mathematical problem which requires searching a very large space in order to find a solution. In particular, there are no shortcuts in finding the solution.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has an </a:t>
            </a:r>
            <a:r>
              <a:rPr b="0" i="1" lang="en-US" sz="1800" spc="-1" strike="noStrike">
                <a:solidFill>
                  <a:srgbClr val="000000"/>
                </a:solidFill>
                <a:latin typeface="DejaVu Sans"/>
                <a:ea typeface="DejaVu Sans"/>
              </a:rPr>
              <a:t>n</a:t>
            </a:r>
            <a:r>
              <a:rPr b="0" lang="en-US" sz="1800" spc="-1" strike="noStrike">
                <a:solidFill>
                  <a:srgbClr val="000000"/>
                </a:solidFill>
                <a:latin typeface="DejaVu Sans"/>
                <a:ea typeface="DejaVu Sans"/>
              </a:rPr>
              <a:t> bit output, therefore it can take any of </a:t>
            </a:r>
            <a:r>
              <a:rPr b="0" i="1" lang="en-US" sz="1800" spc="-1" strike="noStrike">
                <a:solidFill>
                  <a:srgbClr val="000000"/>
                </a:solidFill>
                <a:latin typeface="DejaVu Sans"/>
                <a:ea typeface="DejaVu Sans"/>
              </a:rPr>
              <a:t>2</a:t>
            </a:r>
            <a:r>
              <a:rPr b="0" i="1" lang="en-US" sz="1800" spc="-1" strike="noStrike" baseline="33000">
                <a:solidFill>
                  <a:srgbClr val="000000"/>
                </a:solidFill>
                <a:latin typeface="DejaVu Sans"/>
                <a:ea typeface="DejaVu Sans"/>
              </a:rPr>
              <a:t>n</a:t>
            </a:r>
            <a:r>
              <a:rPr b="0" lang="en-US" sz="1800" spc="-1" strike="noStrike">
                <a:solidFill>
                  <a:srgbClr val="000000"/>
                </a:solidFill>
                <a:latin typeface="DejaVu Sans"/>
                <a:ea typeface="DejaVu Sans"/>
              </a:rPr>
              <a:t> values. Solving the puzzle requires finding an input so that the output falls within the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Depending on the size of the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the puzzle can be more or less difficult, e.g., if the set contains all </a:t>
            </a:r>
            <a:r>
              <a:rPr b="0" i="1" lang="en-US" sz="1800" spc="-1" strike="noStrike">
                <a:solidFill>
                  <a:srgbClr val="000000"/>
                </a:solidFill>
                <a:latin typeface="DejaVu Sans"/>
                <a:ea typeface="DejaVu Sans"/>
              </a:rPr>
              <a:t>n </a:t>
            </a:r>
            <a:r>
              <a:rPr b="0" lang="en-US" sz="1800" spc="-1" strike="noStrike">
                <a:solidFill>
                  <a:srgbClr val="000000"/>
                </a:solidFill>
                <a:latin typeface="DejaVu Sans"/>
                <a:ea typeface="DejaVu Sans"/>
              </a:rPr>
              <a:t>bit strings it is trivial, if it contains only one string, it is maximally hard.</a:t>
            </a:r>
            <a:br>
              <a:rPr sz="1800"/>
            </a:br>
            <a:br>
              <a:rPr sz="1800"/>
            </a:br>
            <a:r>
              <a:rPr b="1" lang="en-US" sz="1800" spc="-1" strike="noStrike">
                <a:solidFill>
                  <a:srgbClr val="000000"/>
                </a:solidFill>
                <a:latin typeface="DejaVu Sans"/>
                <a:ea typeface="DejaVu Sans"/>
              </a:rPr>
              <a:t>Definition</a:t>
            </a:r>
            <a:endParaRPr b="0" lang="en-GB"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 search puzzle consists of:</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Cryptographic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used to compute the puzzle results</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value </a:t>
            </a:r>
            <a:r>
              <a:rPr b="0" i="1" lang="en-US" sz="1800" spc="-1" strike="noStrike">
                <a:solidFill>
                  <a:srgbClr val="000000"/>
                </a:solidFill>
                <a:latin typeface="DejaVu Sans"/>
                <a:ea typeface="DejaVu Sans"/>
              </a:rPr>
              <a:t>id</a:t>
            </a:r>
            <a:r>
              <a:rPr b="0" lang="en-US" sz="1800" spc="-1" strike="noStrike">
                <a:solidFill>
                  <a:srgbClr val="000000"/>
                </a:solidFill>
                <a:latin typeface="DejaVu Sans"/>
                <a:ea typeface="DejaVu Sans"/>
              </a:rPr>
              <a:t>, a puzzle-ID used to make the puzzle unique</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target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which contains all valid solutions</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Arial Unicode MS"/>
              </a:rPr>
              <a:t>Computation: </a:t>
            </a:r>
            <a:r>
              <a:rPr b="0" i="1" lang="en-US" sz="1800" spc="-1" strike="noStrike">
                <a:solidFill>
                  <a:srgbClr val="000000"/>
                </a:solidFill>
                <a:latin typeface="DejaVu Sans"/>
                <a:ea typeface="Arial Unicode MS"/>
              </a:rPr>
              <a:t>id</a:t>
            </a:r>
            <a:r>
              <a:rPr b="0" lang="en-US" sz="1800" spc="-1" strike="noStrike">
                <a:solidFill>
                  <a:srgbClr val="000000"/>
                </a:solidFill>
                <a:latin typeface="DejaVu Sans"/>
                <a:ea typeface="Arial Unicode MS"/>
              </a:rPr>
              <a:t> is concatenated with a value </a:t>
            </a:r>
            <a:r>
              <a:rPr b="0" i="1" lang="en-US" sz="1800" spc="-1" strike="noStrike">
                <a:solidFill>
                  <a:srgbClr val="000000"/>
                </a:solidFill>
                <a:latin typeface="DejaVu Sans"/>
                <a:ea typeface="Arial Unicode MS"/>
              </a:rPr>
              <a:t>x</a:t>
            </a:r>
            <a:r>
              <a:rPr b="0" lang="en-US" sz="1800" spc="-1" strike="noStrike">
                <a:solidFill>
                  <a:srgbClr val="000000"/>
                </a:solidFill>
                <a:latin typeface="DejaVu Sans"/>
                <a:ea typeface="Arial Unicode MS"/>
              </a:rPr>
              <a:t> and hashed. </a:t>
            </a:r>
            <a:r>
              <a:rPr b="0" i="1" lang="en-US" sz="1800" spc="-1" strike="noStrike">
                <a:solidFill>
                  <a:srgbClr val="000000"/>
                </a:solidFill>
                <a:latin typeface="DejaVu Sans"/>
                <a:ea typeface="Arial Unicode MS"/>
              </a:rPr>
              <a:t>x</a:t>
            </a:r>
            <a:r>
              <a:rPr b="0" lang="en-US" sz="1800" spc="-1" strike="noStrike">
                <a:solidFill>
                  <a:srgbClr val="000000"/>
                </a:solidFill>
                <a:latin typeface="DejaVu Sans"/>
                <a:ea typeface="DejaVu Sans"/>
              </a:rPr>
              <a:t> changes until the puzzle result is in </a:t>
            </a:r>
            <a:r>
              <a:rPr b="0" i="1" lang="en-US" sz="1800" spc="-1" strike="noStrike">
                <a:solidFill>
                  <a:srgbClr val="000000"/>
                </a:solidFill>
                <a:latin typeface="DejaVu Sans"/>
                <a:ea typeface="DejaVu Sans"/>
              </a:rPr>
              <a:t>Y.</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34"/>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Course Evaluation – QR Code and Link</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277" name="CustomShape 35"/>
          <p:cNvSpPr/>
          <p:nvPr/>
        </p:nvSpPr>
        <p:spPr>
          <a:xfrm>
            <a:off x="335520" y="1268640"/>
            <a:ext cx="5595480" cy="5036040"/>
          </a:xfrm>
          <a:prstGeom prst="rect">
            <a:avLst/>
          </a:prstGeom>
          <a:noFill/>
          <a:ln w="0">
            <a:solidFill>
              <a:srgbClr val="ffffff"/>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78" name="CustomShape 36"/>
          <p:cNvSpPr/>
          <p:nvPr/>
        </p:nvSpPr>
        <p:spPr>
          <a:xfrm>
            <a:off x="487800" y="1420920"/>
            <a:ext cx="559548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GB"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1" lang="de-DE" sz="1800" spc="-1" strike="noStrike">
                <a:solidFill>
                  <a:srgbClr val="c9211e"/>
                </a:solidFill>
                <a:highlight>
                  <a:srgbClr val="ffff00"/>
                </a:highlight>
                <a:latin typeface="DejaVu Sans"/>
                <a:ea typeface="DejaVu Sans"/>
              </a:rPr>
              <a:t>For the course: </a:t>
            </a:r>
            <a:r>
              <a:rPr b="1" i="1" lang="de-DE" sz="1800" spc="-1" strike="noStrike">
                <a:solidFill>
                  <a:srgbClr val="c9211e"/>
                </a:solidFill>
                <a:highlight>
                  <a:srgbClr val="ffff00"/>
                </a:highlight>
                <a:latin typeface="DejaVu Sans"/>
                <a:ea typeface="DejaVu Sans"/>
              </a:rPr>
              <a:t>„Emerging Technolgoies for the Circular Economy”</a:t>
            </a:r>
            <a:endParaRPr b="0" lang="en-GB"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Link: </a:t>
            </a:r>
            <a:r>
              <a:rPr b="0" lang="de-DE" sz="1800" spc="-1" strike="noStrike" u="sng">
                <a:solidFill>
                  <a:srgbClr val="0000ff"/>
                </a:solidFill>
                <a:uFillTx/>
                <a:latin typeface="DejaVu Sans"/>
                <a:ea typeface="DejaVu Sans"/>
                <a:hlinkClick r:id="rId1"/>
              </a:rPr>
              <a:t>Click Me</a:t>
            </a:r>
            <a:endParaRPr b="0" lang="en-GB" sz="1800" spc="-1" strike="noStrike">
              <a:solidFill>
                <a:srgbClr val="000000"/>
              </a:solidFill>
              <a:latin typeface="Arial"/>
            </a:endParaRPr>
          </a:p>
        </p:txBody>
      </p:sp>
      <p:pic>
        <p:nvPicPr>
          <p:cNvPr id="279" name="" descr=""/>
          <p:cNvPicPr/>
          <p:nvPr/>
        </p:nvPicPr>
        <p:blipFill>
          <a:blip r:embed="rId2"/>
          <a:stretch/>
        </p:blipFill>
        <p:spPr>
          <a:xfrm>
            <a:off x="6840000" y="1993320"/>
            <a:ext cx="3766320" cy="3766320"/>
          </a:xfrm>
          <a:prstGeom prst="rect">
            <a:avLst/>
          </a:prstGeom>
          <a:ln w="0">
            <a:noFill/>
          </a:ln>
        </p:spPr>
      </p:pic>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0"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Search Puzzle Visualized</a:t>
            </a:r>
            <a:endParaRPr b="0" lang="en-GB" sz="2400" spc="-1" strike="noStrike">
              <a:solidFill>
                <a:srgbClr val="000000"/>
              </a:solidFill>
              <a:latin typeface="Arial"/>
            </a:endParaRPr>
          </a:p>
        </p:txBody>
      </p:sp>
      <p:sp>
        <p:nvSpPr>
          <p:cNvPr id="451"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While For simplicity we define the target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as </a:t>
            </a:r>
            <a:r>
              <a:rPr b="0" i="1" lang="en-US" sz="1800" spc="-1" strike="noStrike">
                <a:solidFill>
                  <a:srgbClr val="000000"/>
                </a:solidFill>
                <a:latin typeface="DejaVu Sans"/>
                <a:ea typeface="DejaVu Sans"/>
              </a:rPr>
              <a:t>0, 1, …, d</a:t>
            </a:r>
            <a:r>
              <a:rPr b="0" lang="en-US" sz="1800" spc="-1" strike="noStrike">
                <a:solidFill>
                  <a:srgbClr val="000000"/>
                </a:solidFill>
                <a:latin typeface="DejaVu Sans"/>
                <a:ea typeface="DejaVu Sans"/>
              </a:rPr>
              <a:t>, therefore we only have to check if the result of the hash function is smaller than the difficulty </a:t>
            </a:r>
            <a:r>
              <a:rPr b="0" i="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 For our example, we use a puzzle-ID of "BSSE", but in practice it must not be known in advance as otherwise solutions can be recomputed The puzzle-ID needs to be different for each instance of the puzzle.</a:t>
            </a:r>
            <a:br>
              <a:rPr sz="1800"/>
            </a:br>
            <a:br>
              <a:rPr sz="1800"/>
            </a:br>
            <a:br>
              <a:rPr sz="1800"/>
            </a:b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p:txBody>
      </p:sp>
      <p:pic>
        <p:nvPicPr>
          <p:cNvPr id="452" name="" descr=""/>
          <p:cNvPicPr/>
          <p:nvPr/>
        </p:nvPicPr>
        <p:blipFill>
          <a:blip r:embed="rId1"/>
          <a:stretch/>
        </p:blipFill>
        <p:spPr>
          <a:xfrm>
            <a:off x="1371600" y="2976840"/>
            <a:ext cx="8866440" cy="3328560"/>
          </a:xfrm>
          <a:prstGeom prst="rect">
            <a:avLst/>
          </a:prstGeom>
          <a:ln w="0">
            <a:noFill/>
          </a:ln>
        </p:spPr>
      </p:pic>
      <p:sp>
        <p:nvSpPr>
          <p:cNvPr id="453" name="CustomShape 3"/>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4"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Cryptographic Hash Functions – SHA Family</a:t>
            </a:r>
            <a:endParaRPr b="0" lang="en-GB" sz="2400" spc="-1" strike="noStrike">
              <a:solidFill>
                <a:srgbClr val="000000"/>
              </a:solidFill>
              <a:latin typeface="Arial"/>
            </a:endParaRPr>
          </a:p>
        </p:txBody>
      </p:sp>
      <p:sp>
        <p:nvSpPr>
          <p:cNvPr id="455"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pPr>
            <a:r>
              <a:rPr b="0" lang="en-US" sz="1800" spc="-1" strike="noStrike">
                <a:solidFill>
                  <a:srgbClr val="000000"/>
                </a:solidFill>
                <a:latin typeface="DejaVu Sans"/>
                <a:ea typeface="DejaVu Sans"/>
              </a:rPr>
              <a:t>There are many different cryptographic hash algorithms:</a:t>
            </a:r>
            <a:endParaRPr b="0" lang="en-GB"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DejaVu Sans"/>
              </a:rPr>
              <a:t>Message Digest 4 / 5 (MD4 / MD5) </a:t>
            </a:r>
            <a:r>
              <a:rPr b="0" lang="en-US" sz="1800" spc="-1" strike="noStrike">
                <a:solidFill>
                  <a:srgbClr val="ff0000"/>
                </a:solidFill>
                <a:latin typeface="DejaVu Sans"/>
                <a:ea typeface="DejaVu Sans"/>
              </a:rPr>
              <a:t>Considered broken!</a:t>
            </a:r>
            <a:endParaRPr b="0" lang="en-GB"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DejaVu Sans"/>
              </a:rPr>
              <a:t>Secure Hash Algorithm 1 (SHA-1) </a:t>
            </a:r>
            <a:r>
              <a:rPr b="0" lang="en-US" sz="1800" spc="-1" strike="noStrike">
                <a:solidFill>
                  <a:srgbClr val="ff0000"/>
                </a:solidFill>
                <a:latin typeface="DejaVu Sans"/>
                <a:ea typeface="DejaVu Sans"/>
              </a:rPr>
              <a:t>Considered broken!</a:t>
            </a:r>
            <a:endParaRPr b="0" lang="en-GB"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DejaVu Sans"/>
              </a:rPr>
              <a:t>Secure Hash Algorithm 2 / 3 (SHA-2 / SHA-3) </a:t>
            </a:r>
            <a:r>
              <a:rPr b="0" lang="en-US" sz="1800" spc="-1" strike="noStrike">
                <a:solidFill>
                  <a:srgbClr val="2a6099"/>
                </a:solidFill>
                <a:latin typeface="DejaVu Sans"/>
                <a:ea typeface="DejaVu Sans"/>
              </a:rPr>
              <a:t>At the moment safe to use, favor SHA-3 over SHA-2.</a:t>
            </a:r>
            <a:endParaRPr b="0" lang="en-GB"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The most important rule in cryptography: Never do your own crypto!</a:t>
            </a:r>
            <a:endParaRPr b="0" lang="en-GB"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Use established libraries! (libsodium is pretty nice)</a:t>
            </a:r>
            <a:br>
              <a:rPr sz="1800"/>
            </a:br>
            <a:endParaRPr b="0" lang="en-GB" sz="1800" spc="-1" strike="noStrike">
              <a:solidFill>
                <a:srgbClr val="000000"/>
              </a:solidFill>
              <a:latin typeface="Arial"/>
            </a:endParaRPr>
          </a:p>
          <a:p>
            <a:pPr>
              <a:lnSpc>
                <a:spcPct val="100000"/>
              </a:lnSpc>
            </a:pPr>
            <a:r>
              <a:rPr b="1" lang="en-US" sz="1800" spc="-1" strike="noStrike">
                <a:solidFill>
                  <a:srgbClr val="000000"/>
                </a:solidFill>
                <a:latin typeface="DejaVu Sans"/>
                <a:ea typeface="DejaVu Sans"/>
              </a:rPr>
              <a:t>The SHA family</a:t>
            </a:r>
            <a:endParaRPr b="0" lang="en-GB"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The SHA family describes a group of hash functions standardized by the National Institute for Standards and Technology (NIST). The SHA-1 and SHA-2 algorithms were developed by the NIST and the National</a:t>
            </a:r>
            <a:endParaRPr b="0" lang="en-GB"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Security Agency (NSA). After the rst attacks on SHA-1 in 2004, the NIST started a competition to nd a new, more secure algorithm to become SHA-3. In 2012, Keccak was announced as the SHA-3 standard.</a:t>
            </a:r>
            <a:endParaRPr b="0" lang="en-GB"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Keccak itself is not a single hash algorithm, but a family of hash algorithms with different parameters.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6"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Data Structures</a:t>
            </a:r>
            <a:endParaRPr b="0" lang="en-GB" sz="2400" spc="-1" strike="noStrike">
              <a:solidFill>
                <a:srgbClr val="000000"/>
              </a:solidFill>
              <a:latin typeface="Arial"/>
            </a:endParaRPr>
          </a:p>
        </p:txBody>
      </p:sp>
      <p:sp>
        <p:nvSpPr>
          <p:cNvPr id="457"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Hashes can be used to build different data structures. In the following, a few of them will be introduced.</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Hash Pointers</a:t>
            </a:r>
            <a:endParaRPr b="0" lang="en-GB" sz="2400" spc="-1" strike="noStrike">
              <a:solidFill>
                <a:srgbClr val="000000"/>
              </a:solidFill>
              <a:latin typeface="Arial"/>
            </a:endParaRPr>
          </a:p>
        </p:txBody>
      </p:sp>
      <p:sp>
        <p:nvSpPr>
          <p:cNvPr id="459"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A hash pointer contains information about the location of data enriched with a cryptographic hash of it. The difference between a regular pointer and a hash pointer is, that a hash pointer allows verifying that the data has not changed.</a:t>
            </a: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GB" sz="1800" spc="-1" strike="noStrike">
              <a:solidFill>
                <a:srgbClr val="000000"/>
              </a:solidFill>
              <a:latin typeface="Arial"/>
            </a:endParaRPr>
          </a:p>
        </p:txBody>
      </p:sp>
      <p:pic>
        <p:nvPicPr>
          <p:cNvPr id="460" name="" descr=""/>
          <p:cNvPicPr/>
          <p:nvPr/>
        </p:nvPicPr>
        <p:blipFill>
          <a:blip r:embed="rId1"/>
          <a:stretch/>
        </p:blipFill>
        <p:spPr>
          <a:xfrm>
            <a:off x="1905840" y="2468880"/>
            <a:ext cx="7371000" cy="4111560"/>
          </a:xfrm>
          <a:prstGeom prst="rect">
            <a:avLst/>
          </a:prstGeom>
          <a:ln w="0">
            <a:noFill/>
          </a:ln>
        </p:spPr>
      </p:pic>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a:t>
            </a:r>
            <a:endParaRPr b="0" lang="en-GB" sz="2400" spc="-1" strike="noStrike">
              <a:solidFill>
                <a:srgbClr val="000000"/>
              </a:solidFill>
              <a:latin typeface="Arial"/>
            </a:endParaRPr>
          </a:p>
        </p:txBody>
      </p:sp>
      <p:sp>
        <p:nvSpPr>
          <p:cNvPr id="462"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Here a linked list of hash pointers is shown. This is typically referred to as a blockchain. Instead of normal pointers, hash pointers are used. With this, the integrity of the complete blockchain can be ensured. If the information in any block is manipulated, the block's hash will change and no longer match the hash given in the block pointing to it. This means that just knowing the hash of the head of the blockchain is enough to verify the integrity of the entire chain.</a:t>
            </a: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GB" sz="1800" spc="-1" strike="noStrike">
              <a:solidFill>
                <a:srgbClr val="000000"/>
              </a:solidFill>
              <a:latin typeface="Arial"/>
            </a:endParaRPr>
          </a:p>
        </p:txBody>
      </p:sp>
      <p:pic>
        <p:nvPicPr>
          <p:cNvPr id="463" name="" descr=""/>
          <p:cNvPicPr/>
          <p:nvPr/>
        </p:nvPicPr>
        <p:blipFill>
          <a:blip r:embed="rId1"/>
          <a:stretch/>
        </p:blipFill>
        <p:spPr>
          <a:xfrm>
            <a:off x="523800" y="2758680"/>
            <a:ext cx="10428120" cy="3821760"/>
          </a:xfrm>
          <a:prstGeom prst="rect">
            <a:avLst/>
          </a:prstGeom>
          <a:ln w="0">
            <a:noFill/>
          </a:ln>
        </p:spPr>
      </p:pic>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4"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(cont.)</a:t>
            </a:r>
            <a:endParaRPr b="0" lang="en-GB" sz="2400" spc="-1" strike="noStrike">
              <a:solidFill>
                <a:srgbClr val="000000"/>
              </a:solidFill>
              <a:latin typeface="Arial"/>
            </a:endParaRPr>
          </a:p>
        </p:txBody>
      </p:sp>
      <p:sp>
        <p:nvSpPr>
          <p:cNvPr id="465"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Here is an example of how a manipulation of block #1's data would be detected:</a:t>
            </a: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GB" sz="1800" spc="-1" strike="noStrike">
              <a:solidFill>
                <a:srgbClr val="000000"/>
              </a:solidFill>
              <a:latin typeface="Arial"/>
            </a:endParaRPr>
          </a:p>
        </p:txBody>
      </p:sp>
      <p:pic>
        <p:nvPicPr>
          <p:cNvPr id="466" name="" descr=""/>
          <p:cNvPicPr/>
          <p:nvPr/>
        </p:nvPicPr>
        <p:blipFill>
          <a:blip r:embed="rId1"/>
          <a:stretch/>
        </p:blipFill>
        <p:spPr>
          <a:xfrm>
            <a:off x="1097280" y="2377440"/>
            <a:ext cx="9346680" cy="3837240"/>
          </a:xfrm>
          <a:prstGeom prst="rect">
            <a:avLst/>
          </a:prstGeom>
          <a:ln w="0">
            <a:noFill/>
          </a:ln>
        </p:spPr>
      </p:pic>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7"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Merkle Trees</a:t>
            </a:r>
            <a:endParaRPr b="0" lang="en-GB" sz="2400" spc="-1" strike="noStrike">
              <a:solidFill>
                <a:srgbClr val="000000"/>
              </a:solidFill>
              <a:latin typeface="Arial"/>
            </a:endParaRPr>
          </a:p>
        </p:txBody>
      </p:sp>
      <p:sp>
        <p:nvSpPr>
          <p:cNvPr id="468"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Merkle trees (sometimes referred to as hash trees) are a data structure using cryptographic hashes. They are used as an efficient and secure way to verify the integrity of large datastructures and provide short (O(log N)) proofs that certain nodes are indeed part of the tree (</a:t>
            </a:r>
            <a:r>
              <a:rPr b="0" i="1" lang="en-US" sz="1800" spc="-1" strike="noStrike">
                <a:solidFill>
                  <a:srgbClr val="000000"/>
                </a:solidFill>
                <a:latin typeface="DejaVu Sans"/>
                <a:ea typeface="DejaVu Sans"/>
              </a:rPr>
              <a:t>proof of membership</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In the case of sorted Merkle Trees, it can also be proven that certain nodes are not part of the Merkle tree </a:t>
            </a:r>
            <a:r>
              <a:rPr b="0" i="1" lang="en-US" sz="1800" spc="-1" strike="noStrike">
                <a:solidFill>
                  <a:srgbClr val="000000"/>
                </a:solidFill>
                <a:latin typeface="DejaVu Sans"/>
                <a:ea typeface="DejaVu Sans"/>
              </a:rPr>
              <a:t>(proof of non-membership</a:t>
            </a:r>
            <a:r>
              <a:rPr b="0" lang="en-US" sz="1800" spc="-1" strike="noStrike">
                <a:solidFill>
                  <a:srgbClr val="000000"/>
                </a:solidFill>
                <a:latin typeface="DejaVu Sans"/>
                <a:ea typeface="DejaVu Sans"/>
              </a:rPr>
              <a:t>).</a:t>
            </a:r>
            <a:br>
              <a:rPr sz="1800"/>
            </a:br>
            <a:br>
              <a:rPr sz="1800"/>
            </a:br>
            <a:br>
              <a:rPr sz="1800"/>
            </a:br>
            <a:br>
              <a:rPr sz="1800"/>
            </a:br>
            <a:br>
              <a:rPr sz="1800"/>
            </a:br>
            <a:br>
              <a:rPr sz="1800"/>
            </a:br>
            <a:br>
              <a:rPr sz="1800"/>
            </a:br>
            <a:br>
              <a:rPr sz="1800"/>
            </a:br>
            <a:br>
              <a:rPr sz="1800"/>
            </a:br>
            <a:br>
              <a:rPr sz="1800"/>
            </a:br>
            <a:br>
              <a:rPr sz="1800"/>
            </a:br>
            <a:endParaRPr b="0" lang="en-GB" sz="1800" spc="-1" strike="noStrike">
              <a:solidFill>
                <a:srgbClr val="000000"/>
              </a:solidFill>
              <a:latin typeface="Arial"/>
            </a:endParaRPr>
          </a:p>
        </p:txBody>
      </p:sp>
      <p:pic>
        <p:nvPicPr>
          <p:cNvPr id="469" name="" descr=""/>
          <p:cNvPicPr/>
          <p:nvPr/>
        </p:nvPicPr>
        <p:blipFill>
          <a:blip r:embed="rId1"/>
          <a:stretch/>
        </p:blipFill>
        <p:spPr>
          <a:xfrm>
            <a:off x="1187280" y="3072960"/>
            <a:ext cx="8867880" cy="3416040"/>
          </a:xfrm>
          <a:prstGeom prst="rect">
            <a:avLst/>
          </a:prstGeom>
          <a:ln w="0">
            <a:noFill/>
          </a:ln>
        </p:spPr>
      </p:pic>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0"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Merkle Trees – Proof of Membership</a:t>
            </a:r>
            <a:endParaRPr b="0" lang="en-GB" sz="2400" spc="-1" strike="noStrike">
              <a:solidFill>
                <a:srgbClr val="000000"/>
              </a:solidFill>
              <a:latin typeface="Arial"/>
            </a:endParaRPr>
          </a:p>
        </p:txBody>
      </p:sp>
      <p:sp>
        <p:nvSpPr>
          <p:cNvPr id="471"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proof of membership is what is most commonly used in blockchain applications. The problem solved by this is as follows: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We want to verify that a certain block of data is contained in the Merkle tree without hashing or even having all the data belonging to the tree. One scenario where this is useful is so-called Simple Payment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Verification (SPV) clients in the Bitcoin network. These clients only download block headers and know the hashes of the Merkle tree roots of each block. Using a proof of membership, these, often resource</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constrained, light clients can validate the existence of a transaction on the blockchain.</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We can do this by only verifying the hashes of nodes along the path from the node to be verified up to the root. This can be done win O(log N) time.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2"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Merkle Trees – Proof of Membership (Example)</a:t>
            </a:r>
            <a:endParaRPr b="0" lang="en-GB" sz="2400" spc="-1" strike="noStrike">
              <a:solidFill>
                <a:srgbClr val="000000"/>
              </a:solidFill>
              <a:latin typeface="Arial"/>
            </a:endParaRPr>
          </a:p>
        </p:txBody>
      </p:sp>
      <p:sp>
        <p:nvSpPr>
          <p:cNvPr id="473"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this example, we can see how for a Merkle tree with four leaf nodes, the presence of node #3 can be verified using the hashes 0 and 1-1.</a:t>
            </a: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GB" sz="1800" spc="-1" strike="noStrike">
              <a:solidFill>
                <a:srgbClr val="000000"/>
              </a:solidFill>
              <a:latin typeface="Arial"/>
            </a:endParaRPr>
          </a:p>
        </p:txBody>
      </p:sp>
      <p:pic>
        <p:nvPicPr>
          <p:cNvPr id="474" name="" descr=""/>
          <p:cNvPicPr/>
          <p:nvPr/>
        </p:nvPicPr>
        <p:blipFill>
          <a:blip r:embed="rId1"/>
          <a:stretch/>
        </p:blipFill>
        <p:spPr>
          <a:xfrm>
            <a:off x="1645920" y="2286000"/>
            <a:ext cx="8641800" cy="429444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5"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Bloom Filters</a:t>
            </a:r>
            <a:endParaRPr b="0" lang="en-GB" sz="2400" spc="-1" strike="noStrike">
              <a:solidFill>
                <a:srgbClr val="000000"/>
              </a:solidFill>
              <a:latin typeface="Arial"/>
            </a:endParaRPr>
          </a:p>
        </p:txBody>
      </p:sp>
      <p:sp>
        <p:nvSpPr>
          <p:cNvPr id="476"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Bloom Filters do not have any direct relationship to cryptography or blockchains, but they can be useful for the implementation of blockchain related software. They allow heuristic checks on whether an element is in a given set S. Given a possible element e, the bloom filter will return one of two values:</a:t>
            </a:r>
            <a:endParaRPr b="0" lang="en-GB"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CMSSI9"/>
              </a:rPr>
              <a:t>false </a:t>
            </a:r>
            <a:r>
              <a:rPr b="0" lang="en-US" sz="1800" spc="-1" strike="noStrike">
                <a:solidFill>
                  <a:srgbClr val="000000"/>
                </a:solidFill>
                <a:latin typeface="DejaVu Sans"/>
                <a:ea typeface="DejaVu Sans"/>
              </a:rPr>
              <a:t>or 0: The element </a:t>
            </a:r>
            <a:r>
              <a:rPr b="0" lang="en-US" sz="1800" spc="-1" strike="noStrike">
                <a:solidFill>
                  <a:srgbClr val="000000"/>
                </a:solidFill>
                <a:latin typeface="DejaVu Sans"/>
                <a:ea typeface="CMSSI9"/>
              </a:rPr>
              <a:t>e </a:t>
            </a:r>
            <a:r>
              <a:rPr b="0" lang="en-US" sz="1800" spc="-1" strike="noStrike">
                <a:solidFill>
                  <a:srgbClr val="000000"/>
                </a:solidFill>
                <a:latin typeface="DejaVu Sans"/>
                <a:ea typeface="DejaVu Sans"/>
              </a:rPr>
              <a:t>is definitely not in the set.</a:t>
            </a:r>
            <a:endParaRPr b="0" lang="en-GB"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CMSSI9"/>
              </a:rPr>
              <a:t>true </a:t>
            </a:r>
            <a:r>
              <a:rPr b="0" lang="en-US" sz="1800" spc="-1" strike="noStrike">
                <a:solidFill>
                  <a:srgbClr val="000000"/>
                </a:solidFill>
                <a:latin typeface="DejaVu Sans"/>
                <a:ea typeface="DejaVu Sans"/>
              </a:rPr>
              <a:t>or 1: The element </a:t>
            </a:r>
            <a:r>
              <a:rPr b="0" lang="en-US" sz="1800" spc="-1" strike="noStrike">
                <a:solidFill>
                  <a:srgbClr val="000000"/>
                </a:solidFill>
                <a:latin typeface="DejaVu Sans"/>
                <a:ea typeface="CMSSI9"/>
              </a:rPr>
              <a:t>e </a:t>
            </a:r>
            <a:r>
              <a:rPr b="0" lang="en-US" sz="1800" spc="-1" strike="noStrike">
                <a:solidFill>
                  <a:srgbClr val="000000"/>
                </a:solidFill>
                <a:latin typeface="DejaVu Sans"/>
                <a:ea typeface="DejaVu Sans"/>
              </a:rPr>
              <a:t>might be in the set.</a:t>
            </a:r>
            <a:endParaRPr b="0" lang="en-GB"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Due to the possibility of false positives, bloom filters cannot be used in every scenario.</a:t>
            </a:r>
            <a:endParaRPr b="0" lang="en-GB"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Bloom filters can be implemented similar to hash tables. Rather than storing the elements however, it suffices to store a single bit per element. All bits are initialized as 0. For each element in S, the bit at</a:t>
            </a:r>
            <a:endParaRPr b="0" lang="en-GB"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the corresponding position in the hash table will be set to 1.</a:t>
            </a:r>
            <a:endParaRPr b="0" lang="en-GB"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To query the bloom filter, the bit at the location of the given element's hash is returned. As multiple elements may hash to the same value false positives may occur, but false positives are impossible.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CustomShape 37"/>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Course Evaluation – QR Code and Link</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281" name="CustomShape 38"/>
          <p:cNvSpPr/>
          <p:nvPr/>
        </p:nvSpPr>
        <p:spPr>
          <a:xfrm>
            <a:off x="335520" y="1268640"/>
            <a:ext cx="5595480" cy="5036040"/>
          </a:xfrm>
          <a:prstGeom prst="rect">
            <a:avLst/>
          </a:prstGeom>
          <a:noFill/>
          <a:ln w="0">
            <a:solidFill>
              <a:srgbClr val="ffffff"/>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82" name="CustomShape 39"/>
          <p:cNvSpPr/>
          <p:nvPr/>
        </p:nvSpPr>
        <p:spPr>
          <a:xfrm>
            <a:off x="487800" y="1420920"/>
            <a:ext cx="5595480" cy="5036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GB"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1" lang="de-DE" sz="1800" spc="-1" strike="noStrike">
                <a:solidFill>
                  <a:srgbClr val="c9211e"/>
                </a:solidFill>
                <a:highlight>
                  <a:srgbClr val="ffff00"/>
                </a:highlight>
                <a:latin typeface="DejaVu Sans"/>
                <a:ea typeface="DejaVu Sans"/>
              </a:rPr>
              <a:t>For the course: </a:t>
            </a:r>
            <a:r>
              <a:rPr b="1" i="1" lang="de-DE" sz="1800" spc="-1" strike="noStrike">
                <a:solidFill>
                  <a:srgbClr val="c9211e"/>
                </a:solidFill>
                <a:highlight>
                  <a:srgbClr val="ffff00"/>
                </a:highlight>
                <a:latin typeface="DejaVu Sans"/>
                <a:ea typeface="DejaVu Sans"/>
              </a:rPr>
              <a:t>„IoT and Digitalization for Circular Economy”</a:t>
            </a:r>
            <a:endParaRPr b="0" lang="en-GB"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Link: </a:t>
            </a:r>
            <a:r>
              <a:rPr b="0" lang="de-DE" sz="1800" spc="-1" strike="noStrike" u="sng">
                <a:solidFill>
                  <a:srgbClr val="0000ff"/>
                </a:solidFill>
                <a:uFillTx/>
                <a:latin typeface="DejaVu Sans"/>
                <a:ea typeface="DejaVu Sans"/>
                <a:hlinkClick r:id="rId1"/>
              </a:rPr>
              <a:t>Click Me</a:t>
            </a:r>
            <a:r>
              <a:rPr b="0" lang="de-DE" sz="1800" spc="-1" strike="noStrike">
                <a:solidFill>
                  <a:srgbClr val="000000"/>
                </a:solidFill>
                <a:latin typeface="DejaVu Sans"/>
                <a:ea typeface="DejaVu Sans"/>
              </a:rPr>
              <a:t>	</a:t>
            </a:r>
            <a:r>
              <a:rPr b="0" lang="de-DE" sz="1800" spc="-1" strike="noStrike">
                <a:solidFill>
                  <a:srgbClr val="000000"/>
                </a:solidFill>
                <a:latin typeface="DejaVu Sans"/>
                <a:ea typeface="DejaVu Sans"/>
              </a:rPr>
              <a:t> </a:t>
            </a:r>
            <a:endParaRPr b="0" lang="en-GB" sz="1800" spc="-1" strike="noStrike">
              <a:solidFill>
                <a:srgbClr val="000000"/>
              </a:solidFill>
              <a:latin typeface="Arial"/>
            </a:endParaRPr>
          </a:p>
        </p:txBody>
      </p:sp>
      <p:pic>
        <p:nvPicPr>
          <p:cNvPr id="283" name="" descr=""/>
          <p:cNvPicPr/>
          <p:nvPr/>
        </p:nvPicPr>
        <p:blipFill>
          <a:blip r:embed="rId2"/>
          <a:stretch/>
        </p:blipFill>
        <p:spPr>
          <a:xfrm>
            <a:off x="6840000" y="1980000"/>
            <a:ext cx="3959640" cy="3959640"/>
          </a:xfrm>
          <a:prstGeom prst="rect">
            <a:avLst/>
          </a:prstGeom>
          <a:ln w="0">
            <a:noFill/>
          </a:ln>
        </p:spPr>
      </p:pic>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7"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 Overview</a:t>
            </a:r>
            <a:endParaRPr b="0" lang="en-GB" sz="2400" spc="-1" strike="noStrike">
              <a:solidFill>
                <a:srgbClr val="000000"/>
              </a:solidFill>
              <a:latin typeface="Arial"/>
            </a:endParaRPr>
          </a:p>
        </p:txBody>
      </p:sp>
      <p:sp>
        <p:nvSpPr>
          <p:cNvPr id="478"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Digital signatures are based on asymmetric cryptographic algorithms such as RSA or ECC. There are two properties that need to hold for digital signatures. First, only the entity holding the private key is able to create a signature, but everyone can verify it. Secondly, the signature is tied to a certain piece of data which gets signed. It cannot be used as a signature for different data.</a:t>
            </a:r>
            <a:endParaRPr b="0" lang="en-GB"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Definition</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digital signature scheme consists of three algorithms:</a:t>
            </a:r>
            <a:endParaRPr b="0" lang="en-GB"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CMSS9"/>
              </a:rPr>
              <a:t>(sk</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pk) := generateKeys(keysize) where sk is the secret key used to </a:t>
            </a:r>
            <a:r>
              <a:rPr b="0" lang="en-US" sz="1800" spc="-1" strike="noStrike">
                <a:solidFill>
                  <a:srgbClr val="000000"/>
                </a:solidFill>
                <a:latin typeface="DejaVu Sans"/>
                <a:ea typeface="DejaVu Sans"/>
              </a:rPr>
              <a:t>sign messages and pk is the public key distributed to everyone and used to verify the signature.</a:t>
            </a:r>
            <a:endParaRPr b="0" lang="en-GB"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CMSS9"/>
              </a:rPr>
              <a:t>sig := sign(sk</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message) where sk is the secret key and message the </a:t>
            </a:r>
            <a:r>
              <a:rPr b="0" lang="en-US" sz="1800" spc="-1" strike="noStrike">
                <a:solidFill>
                  <a:srgbClr val="000000"/>
                </a:solidFill>
                <a:latin typeface="DejaVu Sans"/>
                <a:ea typeface="DejaVu Sans"/>
              </a:rPr>
              <a:t>message to be signed and sig is the output signature for the given message.</a:t>
            </a:r>
            <a:endParaRPr b="0" lang="en-GB"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CMSS9"/>
              </a:rPr>
              <a:t>isValid := verify(pk</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message</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sig) where pk is the public key </a:t>
            </a:r>
            <a:r>
              <a:rPr b="0" lang="en-US" sz="1800" spc="-1" strike="noStrike">
                <a:solidFill>
                  <a:srgbClr val="000000"/>
                </a:solidFill>
                <a:latin typeface="DejaVu Sans"/>
                <a:ea typeface="DejaVu Sans"/>
              </a:rPr>
              <a:t>corresponding to the secret key sk that signed the message. If sig is indeed a signature generated using sk for the message message, isValid is true, otherwise it is false.</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CMSS9"/>
              </a:rPr>
              <a:t>In addition, the following conditions must hold:</a:t>
            </a:r>
            <a:endParaRPr b="0" lang="en-GB" sz="1800" spc="-1" strike="noStrike">
              <a:solidFill>
                <a:srgbClr val="000000"/>
              </a:solidFill>
              <a:latin typeface="Arial"/>
            </a:endParaRPr>
          </a:p>
          <a:p>
            <a:pPr lvl="2" marL="648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CMSS8"/>
              </a:rPr>
              <a:t>verify(pk</a:t>
            </a:r>
            <a:r>
              <a:rPr b="0" lang="en-US" sz="1800" spc="-1" strike="noStrike">
                <a:solidFill>
                  <a:srgbClr val="000000"/>
                </a:solidFill>
                <a:latin typeface="DejaVu Sans"/>
                <a:ea typeface="CMMI8"/>
              </a:rPr>
              <a:t>; </a:t>
            </a:r>
            <a:r>
              <a:rPr b="0" lang="en-US" sz="1800" spc="-1" strike="noStrike">
                <a:solidFill>
                  <a:srgbClr val="000000"/>
                </a:solidFill>
                <a:latin typeface="DejaVu Sans"/>
                <a:ea typeface="CMSS8"/>
              </a:rPr>
              <a:t>message</a:t>
            </a:r>
            <a:r>
              <a:rPr b="0" lang="en-US" sz="1800" spc="-1" strike="noStrike">
                <a:solidFill>
                  <a:srgbClr val="000000"/>
                </a:solidFill>
                <a:latin typeface="DejaVu Sans"/>
                <a:ea typeface="CMMI8"/>
              </a:rPr>
              <a:t>; </a:t>
            </a:r>
            <a:r>
              <a:rPr b="0" lang="en-US" sz="1800" spc="-1" strike="noStrike">
                <a:solidFill>
                  <a:srgbClr val="000000"/>
                </a:solidFill>
                <a:latin typeface="DejaVu Sans"/>
                <a:ea typeface="CMSS8"/>
              </a:rPr>
              <a:t>sign(sk</a:t>
            </a:r>
            <a:r>
              <a:rPr b="0" lang="en-US" sz="1800" spc="-1" strike="noStrike">
                <a:solidFill>
                  <a:srgbClr val="000000"/>
                </a:solidFill>
                <a:latin typeface="DejaVu Sans"/>
                <a:ea typeface="CMMI8"/>
              </a:rPr>
              <a:t>; </a:t>
            </a:r>
            <a:r>
              <a:rPr b="0" lang="en-US" sz="1800" spc="-1" strike="noStrike">
                <a:solidFill>
                  <a:srgbClr val="000000"/>
                </a:solidFill>
                <a:latin typeface="DejaVu Sans"/>
                <a:ea typeface="CMSS8"/>
              </a:rPr>
              <a:t>message)) == </a:t>
            </a:r>
            <a:r>
              <a:rPr b="0" lang="en-US" sz="1800" spc="-1" strike="noStrike">
                <a:solidFill>
                  <a:srgbClr val="000000"/>
                </a:solidFill>
                <a:latin typeface="DejaVu Sans"/>
                <a:ea typeface="CMSSI8"/>
              </a:rPr>
              <a:t>true</a:t>
            </a:r>
            <a:endParaRPr b="0" lang="en-GB" sz="1800" spc="-1" strike="noStrike">
              <a:solidFill>
                <a:srgbClr val="000000"/>
              </a:solidFill>
              <a:latin typeface="Arial"/>
            </a:endParaRPr>
          </a:p>
          <a:p>
            <a:pPr lvl="2" marL="648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CMSS8"/>
              </a:rPr>
              <a:t>Signatures are unforgeable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9"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Unforgeability</a:t>
            </a:r>
            <a:endParaRPr b="0" lang="en-GB" sz="2400" spc="-1" strike="noStrike">
              <a:solidFill>
                <a:srgbClr val="000000"/>
              </a:solidFill>
              <a:latin typeface="Arial"/>
            </a:endParaRPr>
          </a:p>
        </p:txBody>
      </p:sp>
      <p:sp>
        <p:nvSpPr>
          <p:cNvPr id="480"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Signatures are called unforgeable if under the following conditions, an attacker still cannot create a valid signature for any unseen message:</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t>
            </a:r>
            <a:r>
              <a:rPr b="0" lang="en-US" sz="1800" spc="-1" strike="noStrike">
                <a:solidFill>
                  <a:srgbClr val="000000"/>
                </a:solidFill>
                <a:latin typeface="DejaVu Sans"/>
                <a:ea typeface="CMSS9"/>
              </a:rPr>
              <a:t>he attacker knows the corresponding public key pk</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The attacker sees signatures sig signed for pk for an arbitrary </a:t>
            </a:r>
            <a:r>
              <a:rPr b="0" lang="en-US" sz="1800" spc="-1" strike="noStrike">
                <a:solidFill>
                  <a:srgbClr val="000000"/>
                </a:solidFill>
                <a:latin typeface="DejaVu Sans"/>
                <a:ea typeface="DejaVu Sans"/>
              </a:rPr>
              <a:t>amount of messages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1"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 Algorithms</a:t>
            </a:r>
            <a:endParaRPr b="0" lang="en-GB" sz="2400" spc="-1" strike="noStrike">
              <a:solidFill>
                <a:srgbClr val="000000"/>
              </a:solidFill>
              <a:latin typeface="Arial"/>
            </a:endParaRPr>
          </a:p>
        </p:txBody>
      </p:sp>
      <p:sp>
        <p:nvSpPr>
          <p:cNvPr id="482"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CMSS9"/>
              </a:rPr>
              <a:t>Two major digital signature schemes are available:</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RSA based schemes such as RSA-PSS were invented in 1997 by </a:t>
            </a:r>
            <a:r>
              <a:rPr b="0" lang="en-US" sz="1800" spc="-1" strike="noStrike">
                <a:solidFill>
                  <a:srgbClr val="000000"/>
                </a:solidFill>
                <a:latin typeface="DejaVu Sans"/>
                <a:ea typeface="DejaVu Sans"/>
              </a:rPr>
              <a:t>Rivest, Shamir and Adleman and are based on the assumption that the factorization of large prime numbers after multiplication is very hard, but easy with additional information (so called trapdoor one-way functions)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ECC based schemes such as ECDSA were suggested independently </a:t>
            </a:r>
            <a:r>
              <a:rPr b="0" lang="en-US" sz="1800" spc="-1" strike="noStrike">
                <a:solidFill>
                  <a:srgbClr val="000000"/>
                </a:solidFill>
                <a:latin typeface="DejaVu Sans"/>
                <a:ea typeface="DejaVu Sans"/>
              </a:rPr>
              <a:t>by Neal Koblitz and Victor S. Miller in 1985 and are based on discrete logarithms. Another variant called EdDSA with favorable properties for secure implementations and based on Edwards curves was proposed by Daniel J. Bernstein et al. in 2012</a:t>
            </a:r>
            <a:r>
              <a:rPr b="0" lang="en-US" sz="1800" spc="-1" strike="noStrike" baseline="33000">
                <a:solidFill>
                  <a:srgbClr val="000000"/>
                </a:solidFill>
                <a:latin typeface="DejaVu Sans"/>
                <a:ea typeface="DejaVu Sans"/>
              </a:rPr>
              <a:t>1</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CMSS9"/>
              </a:rPr>
              <a:t>Key sizes of at least 2048 bit for RSA and at least 256 bit for ECDSA are recommended.</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CMSS9"/>
              </a:rPr>
              <a:t>Due to higher performance and smaller key sizes in ECC compared to RSA, Bitcoin uses ECDSA.</a:t>
            </a:r>
            <a:br>
              <a:rPr sz="1800"/>
            </a:br>
            <a:br>
              <a:rPr sz="1800"/>
            </a:br>
            <a:br>
              <a:rPr sz="1800"/>
            </a:br>
            <a:endParaRPr b="0" lang="en-GB" sz="1800" spc="-1" strike="noStrike">
              <a:solidFill>
                <a:srgbClr val="000000"/>
              </a:solidFill>
              <a:latin typeface="Arial"/>
            </a:endParaRPr>
          </a:p>
        </p:txBody>
      </p:sp>
      <p:sp>
        <p:nvSpPr>
          <p:cNvPr id="483" name="CustomShape 3"/>
          <p:cNvSpPr/>
          <p:nvPr/>
        </p:nvSpPr>
        <p:spPr>
          <a:xfrm>
            <a:off x="271080" y="6054120"/>
            <a:ext cx="10928520" cy="61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br>
              <a:rPr sz="1800"/>
            </a:br>
            <a:r>
              <a:rPr b="0" lang="en-US" sz="900" spc="-1" strike="noStrike">
                <a:solidFill>
                  <a:srgbClr val="808080"/>
                </a:solidFill>
                <a:latin typeface="DejaVu Sans"/>
                <a:ea typeface="CMSS9"/>
              </a:rPr>
              <a:t>1: </a:t>
            </a:r>
            <a:r>
              <a:rPr b="0" lang="en-US" sz="900" spc="-1" strike="noStrike">
                <a:solidFill>
                  <a:srgbClr val="808080"/>
                </a:solidFill>
                <a:latin typeface="DejaVu Sans"/>
                <a:ea typeface="Arial Unicode MS"/>
              </a:rPr>
              <a:t>D. J. Bernstein, N. Duif, T. Lange, P. Schwabe, and B. Yang, </a:t>
            </a:r>
            <a:r>
              <a:rPr b="0" lang="en-US" sz="900" spc="-1" strike="noStrike">
                <a:solidFill>
                  <a:srgbClr val="808080"/>
                </a:solidFill>
                <a:latin typeface="DejaVu Sans"/>
                <a:ea typeface="DejaVu Sans"/>
              </a:rPr>
              <a:t>"High-speed high-security signatures," J. Cryptographic Engineering, vol. 2, no. 2, pp. 77{89, 2012. [Online]. Available: </a:t>
            </a:r>
            <a:r>
              <a:rPr b="0" lang="en-US" sz="900" spc="-1" strike="noStrike" u="sng">
                <a:solidFill>
                  <a:srgbClr val="0000ff"/>
                </a:solidFill>
                <a:uFillTx/>
                <a:latin typeface="DejaVu Sans"/>
                <a:ea typeface="DejaVu Sans"/>
                <a:hlinkClick r:id="rId1"/>
              </a:rPr>
              <a:t>https://doi.org/10.1007/s13389-012-0027-1</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4"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 Practical Concerns</a:t>
            </a:r>
            <a:endParaRPr b="0" lang="en-GB" sz="2400" spc="-1" strike="noStrike">
              <a:solidFill>
                <a:srgbClr val="000000"/>
              </a:solidFill>
              <a:latin typeface="Arial"/>
            </a:endParaRPr>
          </a:p>
        </p:txBody>
      </p:sp>
      <p:sp>
        <p:nvSpPr>
          <p:cNvPr id="485"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Many signature algorithms are based on entropy. Without a strong source of entropy, private keys may be leaked.</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Digital signatures can only sign a small amount of data. However, </a:t>
            </a:r>
            <a:r>
              <a:rPr b="0" lang="en-US" sz="1800" spc="-1" strike="noStrike">
                <a:solidFill>
                  <a:srgbClr val="000000"/>
                </a:solidFill>
                <a:latin typeface="DejaVu Sans"/>
                <a:ea typeface="DejaVu Sans"/>
              </a:rPr>
              <a:t>as long as a secure cryptographic hash function is used, signing the hash of the message is sufficient.</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Private keys are not recoverable. If they are lost, it becomes </a:t>
            </a:r>
            <a:r>
              <a:rPr b="0" lang="en-US" sz="1800" spc="-1" strike="noStrike">
                <a:solidFill>
                  <a:srgbClr val="000000"/>
                </a:solidFill>
                <a:latin typeface="DejaVu Sans"/>
                <a:ea typeface="DejaVu Sans"/>
              </a:rPr>
              <a:t>impossible to act as the entity represented by the key. This may result in lost money, assets, etc.</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An appropriate key length should be used. If the key length is too </a:t>
            </a:r>
            <a:r>
              <a:rPr b="0" lang="en-US" sz="1800" spc="-1" strike="noStrike">
                <a:solidFill>
                  <a:srgbClr val="000000"/>
                </a:solidFill>
                <a:latin typeface="DejaVu Sans"/>
                <a:ea typeface="DejaVu Sans"/>
              </a:rPr>
              <a:t>short, the private key might get computed in the future.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6"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For Identity Creation</a:t>
            </a:r>
            <a:endParaRPr b="0" lang="en-GB" sz="2400" spc="-1" strike="noStrike">
              <a:solidFill>
                <a:srgbClr val="000000"/>
              </a:solidFill>
              <a:latin typeface="Arial"/>
            </a:endParaRPr>
          </a:p>
        </p:txBody>
      </p:sp>
      <p:sp>
        <p:nvSpPr>
          <p:cNvPr id="487"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Digital signature schemes can be used as identity systems where the public key acts as an identity and the private key is the "password" used to act on behalf of this identity.</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New identities can be generated at will using the generateKeys </a:t>
            </a:r>
            <a:r>
              <a:rPr b="0" lang="en-US" sz="1800" spc="-1" strike="noStrike">
                <a:solidFill>
                  <a:srgbClr val="000000"/>
                </a:solidFill>
                <a:latin typeface="DejaVu Sans"/>
                <a:ea typeface="DejaVu Sans"/>
              </a:rPr>
              <a:t>function and are at first not connected to any real-world identity and therefore pseudonymous, although acting under the identity may intentionally or unintentionally leak information about its connection to the real-world identity behind it.</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Hashing public keys of identity may provide certain benefits, such </a:t>
            </a:r>
            <a:r>
              <a:rPr b="0" lang="en-US" sz="1800" spc="-1" strike="noStrike">
                <a:solidFill>
                  <a:srgbClr val="000000"/>
                </a:solidFill>
                <a:latin typeface="DejaVu Sans"/>
                <a:ea typeface="DejaVu Sans"/>
              </a:rPr>
              <a:t>as reducing their size and reducing their exposure to possible quantum computing attacks</a:t>
            </a:r>
            <a:r>
              <a:rPr b="0" lang="en-US" sz="1800" spc="-1" strike="noStrike">
                <a:solidFill>
                  <a:srgbClr val="3333b3"/>
                </a:solidFill>
                <a:latin typeface="DejaVu Sans"/>
                <a:ea typeface="MSAM10"/>
              </a:rPr>
              <a:t>.</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To validate a statement for a hashed public key, the public key has </a:t>
            </a:r>
            <a:r>
              <a:rPr b="0" lang="en-US" sz="1800" spc="-1" strike="noStrike">
                <a:solidFill>
                  <a:srgbClr val="000000"/>
                </a:solidFill>
                <a:latin typeface="DejaVu Sans"/>
                <a:ea typeface="DejaVu Sans"/>
              </a:rPr>
              <a:t>to be attached to the statement. The verifier can then validate that the public key hashes to that of the identity and that the message signature verifies with respect to the provided public key.</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8"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Decentralized Identity Management</a:t>
            </a:r>
            <a:endParaRPr b="0" lang="en-GB" sz="2400" spc="-1" strike="noStrike">
              <a:solidFill>
                <a:srgbClr val="000000"/>
              </a:solidFill>
              <a:latin typeface="Arial"/>
            </a:endParaRPr>
          </a:p>
        </p:txBody>
      </p:sp>
      <p:sp>
        <p:nvSpPr>
          <p:cNvPr id="489"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approach allows a decentralized identity management without a need for registering identities at a central authority, allowing each user to create an arbitrary amount of identities while being simple to verify</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All cryptocurrencies / blockchain based systems handle it this way</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The address is (in Bitcoin and Ethereum) the hash of a public key</a:t>
            </a:r>
            <a:br>
              <a:rPr sz="1800"/>
            </a:br>
            <a:br>
              <a:rPr sz="1800"/>
            </a:br>
            <a:br>
              <a:rPr sz="1800"/>
            </a:b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p:txBody>
      </p:sp>
      <p:pic>
        <p:nvPicPr>
          <p:cNvPr id="490" name="" descr=""/>
          <p:cNvPicPr/>
          <p:nvPr/>
        </p:nvPicPr>
        <p:blipFill>
          <a:blip r:embed="rId1"/>
          <a:stretch/>
        </p:blipFill>
        <p:spPr>
          <a:xfrm>
            <a:off x="2116800" y="2909520"/>
            <a:ext cx="7196040" cy="3568680"/>
          </a:xfrm>
          <a:prstGeom prst="rect">
            <a:avLst/>
          </a:prstGeom>
          <a:ln w="0">
            <a:noFill/>
          </a:ln>
        </p:spPr>
      </p:pic>
      <p:sp>
        <p:nvSpPr>
          <p:cNvPr id="491" name="CustomShape 3"/>
          <p:cNvSpPr/>
          <p:nvPr/>
        </p:nvSpPr>
        <p:spPr>
          <a:xfrm>
            <a:off x="263520" y="6411600"/>
            <a:ext cx="90075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2"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Digression: Quantum Resistance of Signature Schemes and Hash Functions</a:t>
            </a:r>
            <a:endParaRPr b="0" lang="en-GB" sz="2400" spc="-1" strike="noStrike">
              <a:solidFill>
                <a:srgbClr val="000000"/>
              </a:solidFill>
              <a:latin typeface="Arial"/>
            </a:endParaRPr>
          </a:p>
        </p:txBody>
      </p:sp>
      <p:sp>
        <p:nvSpPr>
          <p:cNvPr id="493" name="CustomShape 2"/>
          <p:cNvSpPr/>
          <p:nvPr/>
        </p:nvSpPr>
        <p:spPr>
          <a:xfrm>
            <a:off x="335520" y="2286000"/>
            <a:ext cx="10749240" cy="4019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Digital signature schemes based on the integer factorization problem, the discrete logarithm problem or the elliptic curve discrete logarithm problem can be solved with Shor's algorithm on sufficiently powerful quantum computers</a:t>
            </a:r>
            <a:r>
              <a:rPr b="0" lang="en-US" sz="1800" spc="-1" strike="noStrike" baseline="33000">
                <a:solidFill>
                  <a:srgbClr val="000000"/>
                </a:solidFill>
                <a:latin typeface="DejaVu Sans"/>
                <a:ea typeface="DejaVu Sans"/>
              </a:rPr>
              <a:t>1</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Cryptographic hash functions are considered to be relatively secure against quantum computers</a:t>
            </a:r>
            <a:r>
              <a:rPr b="0" lang="en-US" sz="1800" spc="-1" strike="noStrike" baseline="33000">
                <a:solidFill>
                  <a:srgbClr val="000000"/>
                </a:solidFill>
                <a:latin typeface="DejaVu Sans"/>
                <a:ea typeface="DejaVu Sans"/>
              </a:rPr>
              <a:t>2</a:t>
            </a:r>
            <a:r>
              <a:rPr b="0" lang="en-US" sz="1800" spc="-1" strike="noStrike">
                <a:solidFill>
                  <a:srgbClr val="000000"/>
                </a:solidFill>
                <a:latin typeface="DejaVu Sans"/>
                <a:ea typeface="DejaVu Sans"/>
              </a:rPr>
              <a:t>, but hash based signature schemes suffer from slow speeds and big signature sizes.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What are the implications?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Can decentralized identity management work in a post-quantum </a:t>
            </a:r>
            <a:r>
              <a:rPr b="0" lang="en-US" sz="1800" spc="-1" strike="noStrike">
                <a:solidFill>
                  <a:srgbClr val="000000"/>
                </a:solidFill>
                <a:latin typeface="DejaVu Sans"/>
                <a:ea typeface="DejaVu Sans"/>
              </a:rPr>
              <a:t>World?</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Can Bitcoins be stolen using quantum computers?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How can we prevent this?</a:t>
            </a:r>
            <a:br>
              <a:rPr sz="1800"/>
            </a:b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494" name="CustomShape 3"/>
          <p:cNvSpPr/>
          <p:nvPr/>
        </p:nvSpPr>
        <p:spPr>
          <a:xfrm>
            <a:off x="402120" y="5166720"/>
            <a:ext cx="11254680" cy="13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br>
              <a:rPr sz="1800"/>
            </a:br>
            <a:br>
              <a:rPr sz="1800"/>
            </a:br>
            <a:br>
              <a:rPr sz="1800"/>
            </a:br>
            <a:r>
              <a:rPr b="0" lang="en-US" sz="900" spc="-1" strike="noStrike">
                <a:solidFill>
                  <a:srgbClr val="808080"/>
                </a:solidFill>
                <a:latin typeface="DejaVu Sans"/>
                <a:ea typeface="CMSS9"/>
              </a:rPr>
              <a:t>1: D</a:t>
            </a:r>
            <a:r>
              <a:rPr b="0" lang="en-US" sz="900" spc="-1" strike="noStrike">
                <a:solidFill>
                  <a:srgbClr val="808080"/>
                </a:solidFill>
                <a:latin typeface="DejaVu Sans"/>
                <a:ea typeface="Arial Unicode MS"/>
              </a:rPr>
              <a:t>. J. Bernstein, "Cost analysis of hash collisions: Will quantum computers make SHARCS obsolete," SHARCS, vol. 9, p. 105, 2009. [Online]. Available: </a:t>
            </a:r>
            <a:r>
              <a:rPr b="0" lang="en-US" sz="900" spc="-1" strike="noStrike" u="sng">
                <a:solidFill>
                  <a:srgbClr val="0000ff"/>
                </a:solidFill>
                <a:uFillTx/>
                <a:latin typeface="DejaVu Sans"/>
                <a:ea typeface="Arial Unicode MS"/>
                <a:hlinkClick r:id="rId1"/>
              </a:rPr>
              <a:t>https://cr.yp.to/hash/collisioncost-20090517.pdf</a:t>
            </a:r>
            <a:br>
              <a:rPr sz="1800"/>
            </a:br>
            <a:r>
              <a:rPr b="0" lang="en-US" sz="900" spc="-1" strike="noStrike">
                <a:solidFill>
                  <a:srgbClr val="808080"/>
                </a:solidFill>
                <a:latin typeface="DejaVu Sans"/>
                <a:ea typeface="Arial Unicode MS"/>
              </a:rPr>
              <a:t>2: P. W. Shor, </a:t>
            </a:r>
            <a:r>
              <a:rPr b="0" lang="en-US" sz="900" spc="-1" strike="noStrike">
                <a:solidFill>
                  <a:srgbClr val="808080"/>
                </a:solidFill>
                <a:latin typeface="DejaVu Sans"/>
                <a:ea typeface="DejaVu Sans"/>
              </a:rPr>
              <a:t>"Polynomial-Time Algorithms for Prime Factorization and Discrete Logarithms on a Quantum Computer," SIAM J. Comput., vol. 26, no. 5, p. 1484{1509, Oct. 1997. [Online]. Available: </a:t>
            </a:r>
            <a:r>
              <a:rPr b="0" lang="en-US" sz="900" spc="-1" strike="noStrike" u="sng">
                <a:solidFill>
                  <a:srgbClr val="0000ff"/>
                </a:solidFill>
                <a:uFillTx/>
                <a:latin typeface="DejaVu Sans"/>
                <a:ea typeface="DejaVu Sans"/>
                <a:hlinkClick r:id="rId2"/>
              </a:rPr>
              <a:t>https://doi.org/10.1137/S0097539795293172</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5"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Can decentralized identity management work in a post-quantum world?</a:t>
            </a:r>
            <a:endParaRPr b="0" lang="en-GB" sz="2400" spc="-1" strike="noStrike">
              <a:solidFill>
                <a:srgbClr val="000000"/>
              </a:solidFill>
              <a:latin typeface="Arial"/>
            </a:endParaRPr>
          </a:p>
        </p:txBody>
      </p:sp>
      <p:sp>
        <p:nvSpPr>
          <p:cNvPr id="496" name="CustomShape 2"/>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CMSS9"/>
              </a:rPr>
              <a:t>The fact that Bitcoin addresses are </a:t>
            </a:r>
            <a:r>
              <a:rPr b="0" lang="en-US" sz="1800" spc="-1" strike="noStrike">
                <a:solidFill>
                  <a:srgbClr val="000000"/>
                </a:solidFill>
                <a:latin typeface="DejaVu Sans"/>
                <a:ea typeface="CMSSI9"/>
              </a:rPr>
              <a:t>hashed </a:t>
            </a:r>
            <a:r>
              <a:rPr b="0" lang="en-US" sz="1800" spc="-1" strike="noStrike">
                <a:solidFill>
                  <a:srgbClr val="000000"/>
                </a:solidFill>
                <a:latin typeface="DejaVu Sans"/>
                <a:ea typeface="CMSS9"/>
              </a:rPr>
              <a:t>public keys gives them some </a:t>
            </a:r>
            <a:r>
              <a:rPr b="0" lang="en-US" sz="1800" spc="-1" strike="noStrike">
                <a:solidFill>
                  <a:srgbClr val="000000"/>
                </a:solidFill>
                <a:latin typeface="DejaVu Sans"/>
                <a:ea typeface="DejaVu Sans"/>
              </a:rPr>
              <a:t>degree of resistance against quantum computer attacks.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Hashing itself is not broken by quantum computers</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As long as only the hashed public key of a bitcoin address is </a:t>
            </a:r>
            <a:r>
              <a:rPr b="0" lang="en-US" sz="1800" spc="-1" strike="noStrike">
                <a:solidFill>
                  <a:srgbClr val="000000"/>
                </a:solidFill>
                <a:latin typeface="DejaVu Sans"/>
                <a:ea typeface="DejaVu Sans"/>
              </a:rPr>
              <a:t>known, it is computationally infeasible to calculate the private key and nothing can be stolen</a:t>
            </a:r>
            <a:endParaRPr b="0" lang="en-GB"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As long as quantum computers take longer to break a public key </a:t>
            </a:r>
            <a:r>
              <a:rPr b="0" lang="en-US" sz="1800" spc="-1" strike="noStrike">
                <a:solidFill>
                  <a:srgbClr val="000000"/>
                </a:solidFill>
                <a:latin typeface="DejaVu Sans"/>
                <a:ea typeface="DejaVu Sans"/>
              </a:rPr>
              <a:t>than it takes for a bitcoin transaction to be confirmed, the system remains usable, as long as public keys are never reused</a:t>
            </a:r>
            <a:endParaRPr b="0" lang="en-GB" sz="1800" spc="-1" strike="noStrike">
              <a:solidFill>
                <a:srgbClr val="000000"/>
              </a:solidFill>
              <a:latin typeface="Arial"/>
            </a:endParaRPr>
          </a:p>
          <a:p>
            <a:pPr>
              <a:lnSpc>
                <a:spcPct val="100000"/>
              </a:lnSpc>
              <a:spcBef>
                <a:spcPts val="360"/>
              </a:spcBef>
            </a:pPr>
            <a:br>
              <a:rPr sz="1800"/>
            </a:br>
            <a:r>
              <a:rPr b="1" lang="en-US" sz="1800" spc="-1" strike="noStrike">
                <a:solidFill>
                  <a:srgbClr val="000000"/>
                </a:solidFill>
                <a:latin typeface="DejaVu Sans"/>
                <a:ea typeface="DejaVu Sans"/>
              </a:rPr>
              <a:t>In today's Bitcoin, address reuse is considered bad hygiene. In a post-quantum world, it will get your funds stolen.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7"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Further Resources</a:t>
            </a:r>
            <a:endParaRPr b="0" lang="en-GB" sz="2400" spc="-1" strike="noStrike">
              <a:solidFill>
                <a:srgbClr val="000000"/>
              </a:solidFill>
              <a:latin typeface="Arial"/>
            </a:endParaRPr>
          </a:p>
        </p:txBody>
      </p:sp>
      <p:sp>
        <p:nvSpPr>
          <p:cNvPr id="498" name="CustomShape 2"/>
          <p:cNvSpPr/>
          <p:nvPr/>
        </p:nvSpPr>
        <p:spPr>
          <a:xfrm>
            <a:off x="335520" y="1268640"/>
            <a:ext cx="10748880" cy="503640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Bitcoin Whitepaper – </a:t>
            </a: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Ethereum Whitepaper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für Entwickler – Grundlagen, Programmierung, Anwendung – </a:t>
            </a:r>
            <a:r>
              <a:rPr b="0" lang="en-US" sz="1800" spc="-1" strike="noStrike" u="sng">
                <a:solidFill>
                  <a:srgbClr val="0000ff"/>
                </a:solidFill>
                <a:uFillTx/>
                <a:latin typeface="DejaVu Sans"/>
                <a:ea typeface="DejaVu Sans"/>
                <a:hlinkClick r:id="rId3"/>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Architecture for Blockchain Applications – </a:t>
            </a:r>
            <a:r>
              <a:rPr b="0" lang="en-US" sz="1800" spc="-1" strike="noStrike" u="sng">
                <a:solidFill>
                  <a:srgbClr val="0000ff"/>
                </a:solidFill>
                <a:uFillTx/>
                <a:latin typeface="DejaVu Sans"/>
                <a:ea typeface="DejaVu Sans"/>
                <a:hlinkClick r:id="rId4"/>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Path to Self-Sovereign Identity – </a:t>
            </a:r>
            <a:r>
              <a:rPr b="0" lang="en-US" sz="1800" spc="-1" strike="noStrike" u="sng">
                <a:solidFill>
                  <a:srgbClr val="0000ff"/>
                </a:solidFill>
                <a:uFillTx/>
                <a:latin typeface="DejaVu Sans"/>
                <a:ea typeface="DejaVu Sans"/>
                <a:hlinkClick r:id="rId5"/>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Review on Consensus Algorithm of Blockchain – </a:t>
            </a:r>
            <a:r>
              <a:rPr b="0" lang="en-US" sz="1800" spc="-1" strike="noStrike" u="sng">
                <a:solidFill>
                  <a:srgbClr val="0000ff"/>
                </a:solidFill>
                <a:uFillTx/>
                <a:latin typeface="DejaVu Sans"/>
                <a:ea typeface="DejaVu Sans"/>
                <a:hlinkClick r:id="rId6"/>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Consensus Protocols in the Wild – </a:t>
            </a:r>
            <a:r>
              <a:rPr b="0" lang="en-US" sz="1800" spc="-1" strike="noStrike" u="sng">
                <a:solidFill>
                  <a:srgbClr val="0000ff"/>
                </a:solidFill>
                <a:uFillTx/>
                <a:latin typeface="DejaVu Sans"/>
                <a:ea typeface="DejaVu Sans"/>
                <a:hlinkClick r:id="rId7"/>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Ethereum for Developers – </a:t>
            </a:r>
            <a:r>
              <a:rPr b="0" lang="en-US" sz="1800" spc="-1" strike="noStrike" u="sng">
                <a:solidFill>
                  <a:srgbClr val="0000ff"/>
                </a:solidFill>
                <a:uFillTx/>
                <a:latin typeface="DejaVu Sans"/>
                <a:ea typeface="DejaVu Sans"/>
                <a:hlinkClick r:id="rId8"/>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Blockchain-based Systems Engineering – TU Munich – </a:t>
            </a:r>
            <a:r>
              <a:rPr b="0" lang="en-US" sz="1800" spc="-1" strike="noStrike" u="sng">
                <a:solidFill>
                  <a:srgbClr val="0000ff"/>
                </a:solidFill>
                <a:uFillTx/>
                <a:latin typeface="DejaVu Sans"/>
                <a:ea typeface="DejaVu Sans"/>
                <a:hlinkClick r:id="rId9"/>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9" name="CustomShape 24"/>
          <p:cNvSpPr/>
          <p:nvPr/>
        </p:nvSpPr>
        <p:spPr>
          <a:xfrm>
            <a:off x="335520" y="4406760"/>
            <a:ext cx="10728000" cy="1337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Exercise E07</a:t>
            </a:r>
            <a:endParaRPr b="0" lang="en-GB" sz="3000" spc="-1" strike="noStrike">
              <a:solidFill>
                <a:srgbClr val="000000"/>
              </a:solidFill>
              <a:latin typeface="Arial"/>
            </a:endParaRPr>
          </a:p>
        </p:txBody>
      </p:sp>
      <p:sp>
        <p:nvSpPr>
          <p:cNvPr id="500" name="CustomShape 25"/>
          <p:cNvSpPr/>
          <p:nvPr/>
        </p:nvSpPr>
        <p:spPr>
          <a:xfrm>
            <a:off x="335520" y="2906640"/>
            <a:ext cx="10728000" cy="147492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CustomShape 1"/>
          <p:cNvSpPr/>
          <p:nvPr/>
        </p:nvSpPr>
        <p:spPr>
          <a:xfrm>
            <a:off x="335520" y="4406760"/>
            <a:ext cx="10748880" cy="1357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Introduction and History</a:t>
            </a:r>
            <a:endParaRPr b="0" lang="en-GB" sz="3000" spc="-1" strike="noStrike">
              <a:solidFill>
                <a:srgbClr val="000000"/>
              </a:solidFill>
              <a:latin typeface="Arial"/>
            </a:endParaRPr>
          </a:p>
        </p:txBody>
      </p:sp>
      <p:sp>
        <p:nvSpPr>
          <p:cNvPr id="285" name="CustomShape 2"/>
          <p:cNvSpPr/>
          <p:nvPr/>
        </p:nvSpPr>
        <p:spPr>
          <a:xfrm>
            <a:off x="335520" y="2906640"/>
            <a:ext cx="10748880" cy="1495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1" name="CustomShape 26"/>
          <p:cNvSpPr/>
          <p:nvPr/>
        </p:nvSpPr>
        <p:spPr>
          <a:xfrm>
            <a:off x="335520" y="764640"/>
            <a:ext cx="10728360" cy="479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Exercise E07</a:t>
            </a:r>
            <a:endParaRPr b="0" lang="en-GB" sz="2400" spc="-1" strike="noStrike">
              <a:solidFill>
                <a:srgbClr val="000000"/>
              </a:solidFill>
              <a:latin typeface="Arial"/>
            </a:endParaRPr>
          </a:p>
        </p:txBody>
      </p:sp>
      <p:sp>
        <p:nvSpPr>
          <p:cNvPr id="502" name="CustomShape 27"/>
          <p:cNvSpPr/>
          <p:nvPr/>
        </p:nvSpPr>
        <p:spPr>
          <a:xfrm>
            <a:off x="335520" y="1268280"/>
            <a:ext cx="3272040" cy="50158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r>
              <a:rPr b="0" lang="en-US" sz="1800" spc="-1" strike="noStrike">
                <a:solidFill>
                  <a:srgbClr val="000000"/>
                </a:solidFill>
                <a:latin typeface="Arial"/>
                <a:ea typeface="DejaVu Sans"/>
              </a:rPr>
              <a:t>As we have explained in the beginning of the lecture, we are currently working on developing asynchronous and interactive learning content for the “Limits to Growth” lecture.</a:t>
            </a:r>
            <a:br>
              <a:rPr sz="1800"/>
            </a:br>
            <a:endParaRPr b="0" lang="en-GB" sz="1800" spc="-1" strike="noStrike">
              <a:solidFill>
                <a:srgbClr val="000000"/>
              </a:solidFill>
              <a:latin typeface="Arial"/>
            </a:endParaRPr>
          </a:p>
        </p:txBody>
      </p:sp>
      <p:sp>
        <p:nvSpPr>
          <p:cNvPr id="503" name="CustomShape 28"/>
          <p:cNvSpPr/>
          <p:nvPr/>
        </p:nvSpPr>
        <p:spPr>
          <a:xfrm>
            <a:off x="432720" y="1148040"/>
            <a:ext cx="10337400" cy="478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Evaluating the MOOC Content</a:t>
            </a:r>
            <a:endParaRPr b="0" lang="en-GB" sz="2200" spc="-1" strike="noStrike">
              <a:solidFill>
                <a:srgbClr val="000000"/>
              </a:solidFill>
              <a:latin typeface="Arial"/>
            </a:endParaRPr>
          </a:p>
        </p:txBody>
      </p:sp>
      <p:pic>
        <p:nvPicPr>
          <p:cNvPr id="504" name="Grafik 3" descr=""/>
          <p:cNvPicPr/>
          <p:nvPr/>
        </p:nvPicPr>
        <p:blipFill>
          <a:blip r:embed="rId1"/>
          <a:srcRect l="0" t="9606" r="0" b="0"/>
          <a:stretch/>
        </p:blipFill>
        <p:spPr>
          <a:xfrm>
            <a:off x="3937680" y="1626840"/>
            <a:ext cx="7250760" cy="4930560"/>
          </a:xfrm>
          <a:prstGeom prst="rect">
            <a:avLst/>
          </a:prstGeom>
          <a:ln w="0">
            <a:noFill/>
          </a:ln>
        </p:spPr>
      </p:pic>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5" name="CustomShape 29"/>
          <p:cNvSpPr/>
          <p:nvPr/>
        </p:nvSpPr>
        <p:spPr>
          <a:xfrm>
            <a:off x="335520" y="764640"/>
            <a:ext cx="10728360" cy="479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Exercise E07</a:t>
            </a:r>
            <a:endParaRPr b="0" lang="en-GB" sz="2400" spc="-1" strike="noStrike">
              <a:solidFill>
                <a:srgbClr val="000000"/>
              </a:solidFill>
              <a:latin typeface="Arial"/>
            </a:endParaRPr>
          </a:p>
        </p:txBody>
      </p:sp>
      <p:sp>
        <p:nvSpPr>
          <p:cNvPr id="506" name="CustomShape 30"/>
          <p:cNvSpPr/>
          <p:nvPr/>
        </p:nvSpPr>
        <p:spPr>
          <a:xfrm>
            <a:off x="335520" y="1268280"/>
            <a:ext cx="10728360" cy="50158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r>
              <a:rPr b="0" lang="en-US" sz="1800" spc="-1" strike="noStrike">
                <a:solidFill>
                  <a:srgbClr val="000000"/>
                </a:solidFill>
                <a:latin typeface="Arial"/>
                <a:ea typeface="DejaVu Sans"/>
              </a:rPr>
              <a:t>As we have explained in the beginning of the lecture, we are currently working on developing asynchronous and interactive learning content for the “Limits to Growth” lecture.</a:t>
            </a:r>
            <a:br>
              <a:rPr sz="1800"/>
            </a:br>
            <a:r>
              <a:rPr b="0" lang="en-US" sz="1800" spc="-1" strike="noStrike">
                <a:solidFill>
                  <a:srgbClr val="000000"/>
                </a:solidFill>
                <a:latin typeface="Arial"/>
                <a:ea typeface="DejaVu Sans"/>
              </a:rPr>
              <a:t> </a:t>
            </a:r>
            <a:endParaRPr b="0" lang="en-GB" sz="1800" spc="-1" strike="noStrike">
              <a:solidFill>
                <a:srgbClr val="000000"/>
              </a:solidFill>
              <a:latin typeface="Arial"/>
            </a:endParaRPr>
          </a:p>
          <a:p>
            <a:pPr marL="343080" indent="-343080">
              <a:lnSpc>
                <a:spcPct val="100000"/>
              </a:lnSpc>
              <a:buClr>
                <a:srgbClr val="000000"/>
              </a:buClr>
              <a:buFont typeface="Arial"/>
              <a:buAutoNum type="arabicPeriod"/>
            </a:pPr>
            <a:r>
              <a:rPr b="0" lang="en-US" sz="1800" spc="-1" strike="noStrike">
                <a:solidFill>
                  <a:srgbClr val="000000"/>
                </a:solidFill>
                <a:latin typeface="Arial"/>
                <a:ea typeface="DejaVu Sans"/>
              </a:rPr>
              <a:t>Work through the whole lesson on “Sustainable Everyday Practices </a:t>
            </a:r>
            <a:r>
              <a:rPr b="1" lang="en-US" sz="1800" spc="-1" strike="noStrike">
                <a:solidFill>
                  <a:srgbClr val="000000"/>
                </a:solidFill>
                <a:latin typeface="Arial"/>
                <a:ea typeface="DejaVu Sans"/>
              </a:rPr>
              <a:t>and</a:t>
            </a:r>
            <a:r>
              <a:rPr b="0" lang="en-US" sz="1800" spc="-1" strike="noStrike">
                <a:solidFill>
                  <a:srgbClr val="000000"/>
                </a:solidFill>
                <a:latin typeface="Arial"/>
                <a:ea typeface="DejaVu Sans"/>
              </a:rPr>
              <a:t> Foodsharing” </a:t>
            </a:r>
            <a:endParaRPr b="0" lang="en-GB" sz="1800" spc="-1" strike="noStrike">
              <a:solidFill>
                <a:srgbClr val="000000"/>
              </a:solidFill>
              <a:latin typeface="Arial"/>
            </a:endParaRPr>
          </a:p>
          <a:p>
            <a:pPr marL="1170000" indent="-285840">
              <a:lnSpc>
                <a:spcPct val="100000"/>
              </a:lnSpc>
              <a:buClr>
                <a:srgbClr val="000000"/>
              </a:buClr>
              <a:buFont typeface="Symbol"/>
              <a:buChar char="-"/>
            </a:pPr>
            <a:r>
              <a:rPr b="0" lang="en-US" sz="1800" spc="-1" strike="noStrike">
                <a:solidFill>
                  <a:srgbClr val="000000"/>
                </a:solidFill>
                <a:latin typeface="Arial"/>
                <a:ea typeface="DejaVu Sans"/>
              </a:rPr>
              <a:t>Go to the website (</a:t>
            </a:r>
            <a:r>
              <a:rPr b="0" lang="en-US" sz="1800" spc="-1" strike="noStrike" u="sng">
                <a:solidFill>
                  <a:srgbClr val="0000ff"/>
                </a:solidFill>
                <a:uFillTx/>
                <a:latin typeface="Arial"/>
                <a:ea typeface="DejaVu Sans"/>
                <a:hlinkClick r:id="rId1"/>
              </a:rPr>
              <a:t>Link</a:t>
            </a:r>
            <a:r>
              <a:rPr b="0" lang="en-US" sz="1800" spc="-1" strike="noStrike">
                <a:solidFill>
                  <a:srgbClr val="000000"/>
                </a:solidFill>
                <a:latin typeface="Arial"/>
                <a:ea typeface="DejaVu Sans"/>
              </a:rPr>
              <a:t>).</a:t>
            </a:r>
            <a:endParaRPr b="0" lang="en-GB" sz="1800" spc="-1" strike="noStrike">
              <a:solidFill>
                <a:srgbClr val="000000"/>
              </a:solidFill>
              <a:latin typeface="Arial"/>
            </a:endParaRPr>
          </a:p>
          <a:p>
            <a:pPr marL="1170000" indent="-285840">
              <a:lnSpc>
                <a:spcPct val="100000"/>
              </a:lnSpc>
              <a:buClr>
                <a:srgbClr val="000000"/>
              </a:buClr>
              <a:buFont typeface="Symbol"/>
              <a:buChar char="-"/>
            </a:pPr>
            <a:r>
              <a:rPr b="0" lang="en-US" sz="1800" spc="-1" strike="noStrike">
                <a:solidFill>
                  <a:srgbClr val="000000"/>
                </a:solidFill>
                <a:latin typeface="Arial"/>
                <a:ea typeface="DejaVu Sans"/>
              </a:rPr>
              <a:t>Read all the texts, watch the videos and answers the assessment questions.</a:t>
            </a:r>
            <a:br>
              <a:rPr sz="1800"/>
            </a:br>
            <a:r>
              <a:rPr b="0" lang="de-DE" sz="1800" spc="-1" strike="noStrike">
                <a:solidFill>
                  <a:srgbClr val="000000"/>
                </a:solidFill>
                <a:latin typeface="Arial"/>
                <a:ea typeface="DejaVu Sans"/>
              </a:rPr>
              <a:t> </a:t>
            </a:r>
            <a:endParaRPr b="0" lang="en-GB" sz="1800" spc="-1" strike="noStrike">
              <a:solidFill>
                <a:srgbClr val="000000"/>
              </a:solidFill>
              <a:latin typeface="Arial"/>
            </a:endParaRPr>
          </a:p>
          <a:p>
            <a:pPr>
              <a:lnSpc>
                <a:spcPct val="100000"/>
              </a:lnSpc>
            </a:pPr>
            <a:r>
              <a:rPr b="0" lang="en-US" sz="1800" spc="-1" strike="noStrike">
                <a:solidFill>
                  <a:srgbClr val="000000"/>
                </a:solidFill>
                <a:latin typeface="Arial"/>
                <a:ea typeface="DejaVu Sans"/>
              </a:rPr>
              <a:t>2.   After you completed the online lesson, please answer the following questions:</a:t>
            </a:r>
            <a:endParaRPr b="0" lang="en-GB" sz="1800" spc="-1" strike="noStrike">
              <a:solidFill>
                <a:srgbClr val="000000"/>
              </a:solidFill>
              <a:latin typeface="Arial"/>
            </a:endParaRPr>
          </a:p>
          <a:p>
            <a:pPr lvl="1" marL="1170000" indent="-285840">
              <a:lnSpc>
                <a:spcPct val="100000"/>
              </a:lnSpc>
              <a:buClr>
                <a:srgbClr val="000000"/>
              </a:buClr>
              <a:buFont typeface="Symbol"/>
              <a:buChar char="-"/>
            </a:pPr>
            <a:r>
              <a:rPr b="0" lang="en-US" sz="1800" spc="-1" strike="noStrike">
                <a:solidFill>
                  <a:srgbClr val="000000"/>
                </a:solidFill>
                <a:latin typeface="Arial"/>
                <a:ea typeface="DejaVu Sans"/>
              </a:rPr>
              <a:t>What did you like about the MOOC content?</a:t>
            </a:r>
            <a:endParaRPr b="0" lang="en-GB" sz="1800" spc="-1" strike="noStrike">
              <a:solidFill>
                <a:srgbClr val="000000"/>
              </a:solidFill>
              <a:latin typeface="Arial"/>
            </a:endParaRPr>
          </a:p>
          <a:p>
            <a:pPr lvl="1" marL="1170000" indent="-285840">
              <a:lnSpc>
                <a:spcPct val="100000"/>
              </a:lnSpc>
              <a:buClr>
                <a:srgbClr val="000000"/>
              </a:buClr>
              <a:buFont typeface="Symbol"/>
              <a:buChar char="-"/>
            </a:pPr>
            <a:r>
              <a:rPr b="0" lang="en-US" sz="1800" spc="-1" strike="noStrike">
                <a:solidFill>
                  <a:srgbClr val="000000"/>
                </a:solidFill>
                <a:latin typeface="Arial"/>
                <a:ea typeface="DejaVu Sans"/>
              </a:rPr>
              <a:t>Which parts of the MOOC content did you not like?</a:t>
            </a:r>
            <a:endParaRPr b="0" lang="en-GB" sz="1800" spc="-1" strike="noStrike">
              <a:solidFill>
                <a:srgbClr val="000000"/>
              </a:solidFill>
              <a:latin typeface="Arial"/>
            </a:endParaRPr>
          </a:p>
          <a:p>
            <a:pPr lvl="1" marL="1170000" indent="-285840">
              <a:lnSpc>
                <a:spcPct val="100000"/>
              </a:lnSpc>
              <a:buClr>
                <a:srgbClr val="000000"/>
              </a:buClr>
              <a:buFont typeface="Symbol"/>
              <a:buChar char="-"/>
            </a:pPr>
            <a:r>
              <a:rPr b="0" lang="en-US" sz="1800" spc="-1" strike="noStrike">
                <a:solidFill>
                  <a:srgbClr val="000000"/>
                </a:solidFill>
                <a:latin typeface="Arial"/>
                <a:ea typeface="DejaVu Sans"/>
              </a:rPr>
              <a:t>Give up to three ways this online learning material could been improved.</a:t>
            </a:r>
            <a:endParaRPr b="0" lang="en-GB" sz="1800" spc="-1" strike="noStrike">
              <a:solidFill>
                <a:srgbClr val="000000"/>
              </a:solidFill>
              <a:latin typeface="Arial"/>
            </a:endParaRPr>
          </a:p>
        </p:txBody>
      </p:sp>
      <p:sp>
        <p:nvSpPr>
          <p:cNvPr id="507" name="CustomShape 31"/>
          <p:cNvSpPr/>
          <p:nvPr/>
        </p:nvSpPr>
        <p:spPr>
          <a:xfrm>
            <a:off x="432720" y="1148040"/>
            <a:ext cx="10337400" cy="4780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Evaluating the MOOC Content</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8" name="CustomShape 1"/>
          <p:cNvSpPr/>
          <p:nvPr/>
        </p:nvSpPr>
        <p:spPr>
          <a:xfrm>
            <a:off x="335520" y="1268640"/>
            <a:ext cx="10748880" cy="503640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GB" sz="4000" spc="-1" strike="noStrike">
              <a:solidFill>
                <a:srgbClr val="000000"/>
              </a:solidFill>
              <a:latin typeface="Arial"/>
            </a:endParaRPr>
          </a:p>
        </p:txBody>
      </p:sp>
      <p:sp>
        <p:nvSpPr>
          <p:cNvPr id="509" name="CustomShape 2"/>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History</a:t>
            </a:r>
            <a:endParaRPr b="0" lang="en-GB" sz="2400" spc="-1" strike="noStrike">
              <a:solidFill>
                <a:srgbClr val="000000"/>
              </a:solidFill>
              <a:latin typeface="Arial"/>
            </a:endParaRPr>
          </a:p>
        </p:txBody>
      </p:sp>
      <p:sp>
        <p:nvSpPr>
          <p:cNvPr id="287" name="CustomShape 2"/>
          <p:cNvSpPr/>
          <p:nvPr/>
        </p:nvSpPr>
        <p:spPr>
          <a:xfrm>
            <a:off x="263520" y="6411600"/>
            <a:ext cx="9007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Line chart of Bitcoin price to US dollars, by FrankAndProust licensed under </a:t>
            </a:r>
            <a:r>
              <a:rPr b="0" lang="en-US" sz="900" spc="-1" strike="noStrike" u="sng">
                <a:solidFill>
                  <a:srgbClr val="0000ff"/>
                </a:solidFill>
                <a:uFillTx/>
                <a:latin typeface="Roboto"/>
                <a:ea typeface="Roboto"/>
                <a:hlinkClick r:id="rId1"/>
              </a:rPr>
              <a:t>CC0 1.0 Universal Public Domain</a:t>
            </a:r>
            <a:endParaRPr b="0" lang="en-GB" sz="900" spc="-1" strike="noStrike">
              <a:solidFill>
                <a:srgbClr val="000000"/>
              </a:solidFill>
              <a:latin typeface="Arial"/>
            </a:endParaRPr>
          </a:p>
        </p:txBody>
      </p:sp>
      <p:pic>
        <p:nvPicPr>
          <p:cNvPr id="288" name="" descr=""/>
          <p:cNvPicPr/>
          <p:nvPr/>
        </p:nvPicPr>
        <p:blipFill>
          <a:blip r:embed="rId2"/>
          <a:stretch/>
        </p:blipFill>
        <p:spPr>
          <a:xfrm>
            <a:off x="360" y="1371600"/>
            <a:ext cx="10635120" cy="481824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335520" y="764640"/>
            <a:ext cx="10749240" cy="500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History</a:t>
            </a:r>
            <a:endParaRPr b="0" lang="en-GB" sz="2400" spc="-1" strike="noStrike">
              <a:solidFill>
                <a:srgbClr val="000000"/>
              </a:solidFill>
              <a:latin typeface="Arial"/>
            </a:endParaRPr>
          </a:p>
        </p:txBody>
      </p:sp>
      <p:sp>
        <p:nvSpPr>
          <p:cNvPr id="290" name="CustomShape 2"/>
          <p:cNvSpPr/>
          <p:nvPr/>
        </p:nvSpPr>
        <p:spPr>
          <a:xfrm>
            <a:off x="263520" y="6411600"/>
            <a:ext cx="90075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S. Nakamoto, “Bitcoin: A Peer-to-Peer Electronic Cash System,” https://bitcoin.org/bitcoin.pdf</a:t>
            </a:r>
            <a:endParaRPr b="0" lang="en-GB" sz="900" spc="-1" strike="noStrike">
              <a:solidFill>
                <a:srgbClr val="000000"/>
              </a:solidFill>
              <a:latin typeface="Arial"/>
            </a:endParaRPr>
          </a:p>
        </p:txBody>
      </p:sp>
      <p:sp>
        <p:nvSpPr>
          <p:cNvPr id="291" name="CustomShape 3"/>
          <p:cNvSpPr/>
          <p:nvPr/>
        </p:nvSpPr>
        <p:spPr>
          <a:xfrm>
            <a:off x="335520" y="1268640"/>
            <a:ext cx="10749240" cy="50367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gn="ctr">
              <a:lnSpc>
                <a:spcPct val="100000"/>
              </a:lnSpc>
              <a:spcBef>
                <a:spcPts val="360"/>
              </a:spcBef>
            </a:pPr>
            <a:r>
              <a:rPr b="1" lang="en-US" sz="1800" spc="-1" strike="noStrike">
                <a:solidFill>
                  <a:srgbClr val="000000"/>
                </a:solidFill>
                <a:latin typeface="DejaVu Sans"/>
                <a:ea typeface="DejaVu Sans"/>
              </a:rPr>
              <a:t>Bitcoin: A Peer-to-Peer Electronic Cash System</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lang="en-US" sz="1800" spc="-1" strike="noStrike">
                <a:solidFill>
                  <a:srgbClr val="000000"/>
                </a:solidFill>
                <a:latin typeface="DejaVu Sans"/>
                <a:ea typeface="DejaVu Sans"/>
              </a:rPr>
              <a:t>Satoshi Nakamoto</a:t>
            </a:r>
            <a:endParaRPr b="0" lang="en-GB" sz="1800" spc="-1" strike="noStrike">
              <a:solidFill>
                <a:srgbClr val="000000"/>
              </a:solidFill>
              <a:latin typeface="Arial"/>
            </a:endParaRPr>
          </a:p>
          <a:p>
            <a:pPr algn="ctr">
              <a:lnSpc>
                <a:spcPct val="100000"/>
              </a:lnSpc>
              <a:spcBef>
                <a:spcPts val="360"/>
              </a:spcBef>
            </a:pPr>
            <a:r>
              <a:rPr b="0" lang="en-US" sz="1800" spc="-1" strike="noStrike">
                <a:solidFill>
                  <a:srgbClr val="000000"/>
                </a:solidFill>
                <a:latin typeface="DejaVu Sans"/>
                <a:ea typeface="DejaVu Sans"/>
              </a:rPr>
              <a:t>satoshin@gmx.com</a:t>
            </a:r>
            <a:endParaRPr b="0" lang="en-GB" sz="1800" spc="-1" strike="noStrike">
              <a:solidFill>
                <a:srgbClr val="000000"/>
              </a:solidFill>
              <a:latin typeface="Arial"/>
            </a:endParaRPr>
          </a:p>
          <a:p>
            <a:pPr algn="ctr">
              <a:lnSpc>
                <a:spcPct val="100000"/>
              </a:lnSpc>
              <a:spcBef>
                <a:spcPts val="360"/>
              </a:spcBef>
            </a:pPr>
            <a:r>
              <a:rPr b="0" lang="en-US" sz="1800" spc="-1" strike="noStrike" u="sng">
                <a:solidFill>
                  <a:srgbClr val="0000ff"/>
                </a:solidFill>
                <a:uFillTx/>
                <a:latin typeface="DejaVu Sans"/>
                <a:ea typeface="DejaVu Sans"/>
                <a:hlinkClick r:id="rId1"/>
              </a:rPr>
              <a:t>www.bitcoin.org</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1" lang="en-US" sz="1500" spc="-1" strike="noStrike">
                <a:solidFill>
                  <a:srgbClr val="000000"/>
                </a:solidFill>
                <a:latin typeface="DejaVu Sans"/>
                <a:ea typeface="DejaVu Sans"/>
              </a:rPr>
              <a:t>Abstract.</a:t>
            </a:r>
            <a:r>
              <a:rPr b="0" lang="en-US" sz="1500" spc="-1" strike="noStrike">
                <a:solidFill>
                  <a:srgbClr val="000000"/>
                </a:solidFill>
                <a:latin typeface="DejaVu Sans"/>
                <a:ea typeface="DejaVu Sans"/>
              </a:rPr>
              <a:t> A purely peer-to-peer version of electronic cash would allow online payments to be sent directly from one party to another without going through a financial institution. Digital signatures provide part of the solution, but the main benefits are lost if a trusted third party is still required to prevent double-spending. We propose a solution to the double-spending problem using a peer-to-peer network. The network timestamps transactions by hashing them into an ongoing chain of hash-based proof-of-work, forming a record that cannot be changed without redoing the proof-of work. The longest chain not only serves as proof of the sequence of events witnessed, but proof that it came from the largest pool of CPU power. As long as a majority of CPU power is controlled by nodes that are not cooperating to attack the network, they'll generate the longest chain and outpace attackers. The network itself requires minimal structure. Messages are broadcast on a best effort basis, and nodes can leave and rejoin the network at will, accepting the longest proof-of-work chain as proof of what happened while they were gone.</a:t>
            </a:r>
            <a:endParaRPr b="0" lang="en-GB"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386</TotalTime>
  <Application>LibreOffice/7.5.3.2$Linux_X86_64 LibreOffice_project/50$Build-2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2023-06-19T12:01:51Z</dcterms:modified>
  <cp:revision>3479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38</vt:i4>
  </property>
</Properties>
</file>